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harts/colors1.xml" ContentType="application/vnd.ms-office.chartcolorstyle+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2"/>
  </p:notesMasterIdLst>
  <p:handoutMasterIdLst>
    <p:handoutMasterId r:id="rId13"/>
  </p:handoutMasterIdLst>
  <p:sldIdLst>
    <p:sldId id="256" r:id="rId2"/>
    <p:sldId id="257" r:id="rId3"/>
    <p:sldId id="267" r:id="rId4"/>
    <p:sldId id="260" r:id="rId5"/>
    <p:sldId id="261" r:id="rId6"/>
    <p:sldId id="268" r:id="rId7"/>
    <p:sldId id="259" r:id="rId8"/>
    <p:sldId id="269" r:id="rId9"/>
    <p:sldId id="272"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18" autoAdjust="0"/>
    <p:restoredTop sz="79855" autoAdjust="0"/>
  </p:normalViewPr>
  <p:slideViewPr>
    <p:cSldViewPr snapToGrid="0">
      <p:cViewPr varScale="1">
        <p:scale>
          <a:sx n="58" d="100"/>
          <a:sy n="58" d="100"/>
        </p:scale>
        <p:origin x="-588" y="-78"/>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oleObject" Target="file:///C:\Users\Julius%20Kikoma\Google%20Drive\googledrive1\EYA\EYA%202015-%202017%20Launch\EYA%202017\2017%20data\2017%20EYA%20self%20report%20score%20card%20-%20Established.xlsx" TargetMode="External"/><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dPt>
            <c:idx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xmlns:c16r2="http://schemas.microsoft.com/office/drawing/2015/06/chart">
              <c:ext xmlns:c16="http://schemas.microsoft.com/office/drawing/2014/chart" uri="{C3380CC4-5D6E-409C-BE32-E72D297353CC}">
                <c16:uniqueId val="{00000001-C340-45C6-BE86-5919DC41AB86}"/>
              </c:ext>
            </c:extLst>
          </c:dPt>
          <c:dPt>
            <c:idx val="1"/>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xmlns:c16r2="http://schemas.microsoft.com/office/drawing/2015/06/chart">
              <c:ext xmlns:c16="http://schemas.microsoft.com/office/drawing/2014/chart" uri="{C3380CC4-5D6E-409C-BE32-E72D297353CC}">
                <c16:uniqueId val="{00000003-C340-45C6-BE86-5919DC41AB86}"/>
              </c:ext>
            </c:extLst>
          </c:dPt>
          <c:dPt>
            <c:idx val="2"/>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xmlns:c16r2="http://schemas.microsoft.com/office/drawing/2015/06/chart">
              <c:ext xmlns:c16="http://schemas.microsoft.com/office/drawing/2014/chart" uri="{C3380CC4-5D6E-409C-BE32-E72D297353CC}">
                <c16:uniqueId val="{00000005-C340-45C6-BE86-5919DC41AB86}"/>
              </c:ext>
            </c:extLst>
          </c:dPt>
          <c:dPt>
            <c:idx val="3"/>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xmlns:c16r2="http://schemas.microsoft.com/office/drawing/2015/06/chart">
              <c:ext xmlns:c16="http://schemas.microsoft.com/office/drawing/2014/chart" uri="{C3380CC4-5D6E-409C-BE32-E72D297353CC}">
                <c16:uniqueId val="{00000007-C340-45C6-BE86-5919DC41AB86}"/>
              </c:ext>
            </c:extLst>
          </c:dPt>
          <c:dLbls>
            <c:dLbl>
              <c:idx val="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0">
                  <a:spAutoFit/>
                </a:bodyPr>
                <a:lstStyle/>
                <a:p>
                  <a:pPr algn="l">
                    <a:defRPr sz="1800" b="0" i="0" u="none" strike="noStrike" kern="1200" baseline="0">
                      <a:solidFill>
                        <a:srgbClr val="FF0000"/>
                      </a:solidFill>
                      <a:effectLst/>
                      <a:latin typeface="+mn-lt"/>
                      <a:ea typeface="+mn-ea"/>
                      <a:cs typeface="+mn-cs"/>
                    </a:defRPr>
                  </a:pPr>
                  <a:endParaRPr lang="en-US"/>
                </a:p>
              </c:txPr>
            </c:dLbl>
            <c:dLbl>
              <c:idx val="1"/>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0">
                  <a:spAutoFit/>
                </a:bodyPr>
                <a:lstStyle/>
                <a:p>
                  <a:pPr algn="l">
                    <a:defRPr sz="1800" b="0" i="0" u="none" strike="noStrike" kern="1200" baseline="0">
                      <a:solidFill>
                        <a:srgbClr val="FF0000"/>
                      </a:solidFill>
                      <a:effectLst/>
                      <a:latin typeface="+mn-lt"/>
                      <a:ea typeface="+mn-ea"/>
                      <a:cs typeface="+mn-cs"/>
                    </a:defRPr>
                  </a:pPr>
                  <a:endParaRPr lang="en-US"/>
                </a:p>
              </c:txPr>
            </c:dLbl>
            <c:dLbl>
              <c:idx val="2"/>
              <c:layout>
                <c:manualLayout>
                  <c:x val="-5.6738517666807368E-3"/>
                  <c:y val="1.8741055234225527E-2"/>
                </c:manualLayout>
              </c:layout>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0">
                  <a:spAutoFit/>
                </a:bodyPr>
                <a:lstStyle/>
                <a:p>
                  <a:pPr algn="l">
                    <a:defRPr sz="1800" b="0" i="0" u="none" strike="noStrike" kern="1200" baseline="0">
                      <a:solidFill>
                        <a:srgbClr val="FF0000"/>
                      </a:solidFill>
                      <a:effectLst/>
                      <a:latin typeface="+mn-lt"/>
                      <a:ea typeface="+mn-ea"/>
                      <a:cs typeface="+mn-cs"/>
                    </a:defRPr>
                  </a:pPr>
                  <a:endParaRPr lang="en-US"/>
                </a:p>
              </c:txPr>
              <c:showCatName val="1"/>
              <c:showPercent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C340-45C6-BE86-5919DC41AB86}"/>
                </c:ext>
              </c:extLst>
            </c:dLbl>
            <c:dLbl>
              <c:idx val="3"/>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0">
                  <a:spAutoFit/>
                </a:bodyPr>
                <a:lstStyle/>
                <a:p>
                  <a:pPr algn="l">
                    <a:defRPr sz="1800" b="0" i="0" u="none" strike="noStrike" kern="1200" baseline="0">
                      <a:solidFill>
                        <a:srgbClr val="FF0000"/>
                      </a:solidFill>
                      <a:effectLst/>
                      <a:latin typeface="+mn-lt"/>
                      <a:ea typeface="+mn-ea"/>
                      <a:cs typeface="+mn-cs"/>
                    </a:defRPr>
                  </a:pPr>
                  <a:endParaRPr lang="en-US"/>
                </a:p>
              </c:txPr>
            </c:dLbl>
            <c:spPr>
              <a:solidFill>
                <a:sysClr val="window" lastClr="FFFFFF">
                  <a:alpha val="90000"/>
                </a:sysClr>
              </a:solidFill>
              <a:ln w="12700" cap="flat" cmpd="sng" algn="ctr">
                <a:solidFill>
                  <a:srgbClr val="5B9BD5"/>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0">
                <a:spAutoFit/>
              </a:bodyPr>
              <a:lstStyle/>
              <a:p>
                <a:pPr algn="l">
                  <a:defRPr sz="1800" b="0" i="0" u="none" strike="noStrike" kern="1200" baseline="0">
                    <a:solidFill>
                      <a:srgbClr val="FF0000"/>
                    </a:solidFill>
                    <a:effectLst/>
                    <a:latin typeface="+mn-lt"/>
                    <a:ea typeface="+mn-ea"/>
                    <a:cs typeface="+mn-cs"/>
                  </a:defRPr>
                </a:pPr>
                <a:endParaRPr lang="en-US"/>
              </a:p>
            </c:txPr>
            <c:showCatName val="1"/>
            <c:showPercent val="1"/>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'Analytics maturity'!$A$12:$A$15</c:f>
              <c:strCache>
                <c:ptCount val="4"/>
                <c:pt idx="0">
                  <c:v>Integrated talent value analytics</c:v>
                </c:pt>
                <c:pt idx="1">
                  <c:v>Workforce Forecasting metrics</c:v>
                </c:pt>
                <c:pt idx="2">
                  <c:v>Analysis of HR investment</c:v>
                </c:pt>
                <c:pt idx="3">
                  <c:v>Basic HR facts</c:v>
                </c:pt>
              </c:strCache>
            </c:strRef>
          </c:cat>
          <c:val>
            <c:numRef>
              <c:f>'Analytics maturity'!$B$12:$B$15</c:f>
              <c:numCache>
                <c:formatCode>0.00</c:formatCode>
                <c:ptCount val="4"/>
                <c:pt idx="0">
                  <c:v>2</c:v>
                </c:pt>
                <c:pt idx="1">
                  <c:v>4</c:v>
                </c:pt>
                <c:pt idx="2">
                  <c:v>1</c:v>
                </c:pt>
                <c:pt idx="3">
                  <c:v>1</c:v>
                </c:pt>
              </c:numCache>
            </c:numRef>
          </c:val>
          <c:extLst xmlns:c16r2="http://schemas.microsoft.com/office/drawing/2015/06/chart">
            <c:ext xmlns:c16="http://schemas.microsoft.com/office/drawing/2014/chart" uri="{C3380CC4-5D6E-409C-BE32-E72D297353CC}">
              <c16:uniqueId val="{00000008-C340-45C6-BE86-5919DC41AB86}"/>
            </c:ext>
          </c:extLst>
        </c:ser>
        <c:dLbls>
          <c:showCatName val="1"/>
          <c:showPercent val="1"/>
        </c:dLbls>
      </c:pie3DChart>
      <c:spPr>
        <a:noFill/>
        <a:ln>
          <a:noFill/>
        </a:ln>
        <a:effectLst/>
      </c:spPr>
    </c:plotArea>
    <c:plotVisOnly val="1"/>
    <c:dispBlanksAs val="zero"/>
  </c:chart>
  <c:spPr>
    <a:noFill/>
    <a:ln>
      <a:noFill/>
    </a:ln>
    <a:effectLst/>
  </c:spPr>
  <c:txPr>
    <a:bodyPr/>
    <a:lstStyle/>
    <a:p>
      <a:pPr>
        <a:defRPr/>
      </a:pPr>
      <a:endParaRPr lang="en-US"/>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6784C9-C352-4A3A-AB4F-E73B7EFE7116}" type="doc">
      <dgm:prSet loTypeId="urn:microsoft.com/office/officeart/2005/8/layout/rings+Icon" loCatId="relationship" qsTypeId="urn:microsoft.com/office/officeart/2005/8/quickstyle/simple4" qsCatId="simple" csTypeId="urn:microsoft.com/office/officeart/2005/8/colors/accent2_2" csCatId="accent2" phldr="1"/>
      <dgm:spPr/>
    </dgm:pt>
    <dgm:pt modelId="{EC38E271-73CD-4D7B-A66B-861CA7488EC7}">
      <dgm:prSet phldrT="[Text]"/>
      <dgm:spPr/>
      <dgm:t>
        <a:bodyPr/>
        <a:lstStyle/>
        <a:p>
          <a:pPr algn="l"/>
          <a:r>
            <a:rPr lang="en-US" b="1" dirty="0" smtClean="0"/>
            <a:t>Hidden strengths in</a:t>
          </a:r>
        </a:p>
        <a:p>
          <a:pPr algn="l"/>
          <a:r>
            <a:rPr lang="en-US" b="1" dirty="0" smtClean="0"/>
            <a:t> -</a:t>
          </a:r>
          <a:r>
            <a:rPr lang="en-US" dirty="0" smtClean="0"/>
            <a:t>Employee engagement; </a:t>
          </a:r>
        </a:p>
        <a:p>
          <a:pPr algn="l"/>
          <a:r>
            <a:rPr lang="en-US" dirty="0" smtClean="0"/>
            <a:t>-Work life Balance</a:t>
          </a:r>
          <a:endParaRPr lang="en-US" dirty="0"/>
        </a:p>
      </dgm:t>
      <dgm:extLst>
        <a:ext uri="{E40237B7-FDA0-4F09-8148-C483321AD2D9}">
          <dgm14:cNvPr xmlns:dgm14="http://schemas.microsoft.com/office/drawing/2010/diagram" xmlns="" id="0" name="" title="Group A"/>
        </a:ext>
      </dgm:extLst>
    </dgm:pt>
    <dgm:pt modelId="{0EA99F19-5B2F-4C1C-9650-BC734B55276C}" type="parTrans" cxnId="{6635741C-801F-47A2-A3AF-03D68A077957}">
      <dgm:prSet/>
      <dgm:spPr/>
      <dgm:t>
        <a:bodyPr/>
        <a:lstStyle/>
        <a:p>
          <a:endParaRPr lang="en-US"/>
        </a:p>
      </dgm:t>
    </dgm:pt>
    <dgm:pt modelId="{E4286A04-4462-4767-ADE1-E306C144DD1F}" type="sibTrans" cxnId="{6635741C-801F-47A2-A3AF-03D68A077957}">
      <dgm:prSet/>
      <dgm:spPr/>
      <dgm:t>
        <a:bodyPr/>
        <a:lstStyle/>
        <a:p>
          <a:endParaRPr lang="en-US"/>
        </a:p>
      </dgm:t>
    </dgm:pt>
    <dgm:pt modelId="{56C32169-1400-436F-A8EC-619B9C7E6936}">
      <dgm:prSet phldrT="[Text]" custT="1"/>
      <dgm:spPr/>
      <dgm:t>
        <a:bodyPr/>
        <a:lstStyle/>
        <a:p>
          <a:r>
            <a:rPr lang="en-US" sz="1700" b="1" dirty="0" smtClean="0"/>
            <a:t>Hidden potential in</a:t>
          </a:r>
        </a:p>
        <a:p>
          <a:r>
            <a:rPr lang="en-US" sz="1400" dirty="0" smtClean="0"/>
            <a:t>Personal accountability </a:t>
          </a:r>
        </a:p>
        <a:p>
          <a:r>
            <a:rPr lang="en-US" sz="1400" dirty="0" smtClean="0"/>
            <a:t>Business partnering</a:t>
          </a:r>
        </a:p>
        <a:p>
          <a:endParaRPr lang="en-US" sz="1400" dirty="0"/>
        </a:p>
      </dgm:t>
      <dgm:extLst>
        <a:ext uri="{E40237B7-FDA0-4F09-8148-C483321AD2D9}">
          <dgm14:cNvPr xmlns:dgm14="http://schemas.microsoft.com/office/drawing/2010/diagram" xmlns="" id="0" name="" title="Group B"/>
        </a:ext>
      </dgm:extLst>
    </dgm:pt>
    <dgm:pt modelId="{206CD43D-A52D-4932-884E-340EA7F3FF6B}" type="parTrans" cxnId="{DFCD2E9B-B722-40E1-AA2E-87695AFE660E}">
      <dgm:prSet/>
      <dgm:spPr/>
      <dgm:t>
        <a:bodyPr/>
        <a:lstStyle/>
        <a:p>
          <a:endParaRPr lang="en-US"/>
        </a:p>
      </dgm:t>
    </dgm:pt>
    <dgm:pt modelId="{C0CE6C8E-CD32-48F9-8A54-7675A2CF02D0}" type="sibTrans" cxnId="{DFCD2E9B-B722-40E1-AA2E-87695AFE660E}">
      <dgm:prSet/>
      <dgm:spPr/>
      <dgm:t>
        <a:bodyPr/>
        <a:lstStyle/>
        <a:p>
          <a:endParaRPr lang="en-US"/>
        </a:p>
      </dgm:t>
    </dgm:pt>
    <dgm:pt modelId="{459EC89A-47B8-4868-BBE9-9476FBD4735E}">
      <dgm:prSet phldrT="[Text]" custT="1"/>
      <dgm:spPr/>
      <dgm:t>
        <a:bodyPr/>
        <a:lstStyle/>
        <a:p>
          <a:r>
            <a:rPr lang="en-US" sz="1600" b="1" dirty="0" smtClean="0"/>
            <a:t>Hidden Opportunities in </a:t>
          </a:r>
        </a:p>
        <a:p>
          <a:r>
            <a:rPr lang="en-US" sz="1500" dirty="0" smtClean="0"/>
            <a:t>- Physical and Mental Wellness </a:t>
          </a:r>
        </a:p>
        <a:p>
          <a:r>
            <a:rPr lang="en-US" sz="1500" dirty="0" smtClean="0"/>
            <a:t>- HR visibility through CEO</a:t>
          </a:r>
          <a:endParaRPr lang="en-US" sz="1500" dirty="0"/>
        </a:p>
      </dgm:t>
      <dgm:extLst>
        <a:ext uri="{E40237B7-FDA0-4F09-8148-C483321AD2D9}">
          <dgm14:cNvPr xmlns:dgm14="http://schemas.microsoft.com/office/drawing/2010/diagram" xmlns="" id="0" name="" title="Group C"/>
        </a:ext>
      </dgm:extLst>
    </dgm:pt>
    <dgm:pt modelId="{3B7A3293-3A0C-4891-99E7-141D50C0301C}" type="parTrans" cxnId="{C70F4E87-7751-4AB2-A73D-197D003AD2F4}">
      <dgm:prSet/>
      <dgm:spPr/>
      <dgm:t>
        <a:bodyPr/>
        <a:lstStyle/>
        <a:p>
          <a:endParaRPr lang="en-US"/>
        </a:p>
      </dgm:t>
    </dgm:pt>
    <dgm:pt modelId="{D3368E72-87E7-49A6-B731-AD2AC3EA2532}" type="sibTrans" cxnId="{C70F4E87-7751-4AB2-A73D-197D003AD2F4}">
      <dgm:prSet/>
      <dgm:spPr/>
      <dgm:t>
        <a:bodyPr/>
        <a:lstStyle/>
        <a:p>
          <a:endParaRPr lang="en-US"/>
        </a:p>
      </dgm:t>
    </dgm:pt>
    <dgm:pt modelId="{6EDA52E5-A2A7-435F-9246-0D388ED0D00A}" type="pres">
      <dgm:prSet presAssocID="{466784C9-C352-4A3A-AB4F-E73B7EFE7116}" presName="Name0" presStyleCnt="0">
        <dgm:presLayoutVars>
          <dgm:chMax val="7"/>
          <dgm:dir/>
          <dgm:resizeHandles val="exact"/>
        </dgm:presLayoutVars>
      </dgm:prSet>
      <dgm:spPr/>
    </dgm:pt>
    <dgm:pt modelId="{073C0186-C529-47F6-9A3F-AC54F3EC1A71}" type="pres">
      <dgm:prSet presAssocID="{466784C9-C352-4A3A-AB4F-E73B7EFE7116}" presName="ellipse1" presStyleLbl="vennNode1" presStyleIdx="0" presStyleCnt="3">
        <dgm:presLayoutVars>
          <dgm:bulletEnabled val="1"/>
        </dgm:presLayoutVars>
      </dgm:prSet>
      <dgm:spPr/>
      <dgm:t>
        <a:bodyPr/>
        <a:lstStyle/>
        <a:p>
          <a:endParaRPr lang="en-US"/>
        </a:p>
      </dgm:t>
    </dgm:pt>
    <dgm:pt modelId="{B34614A2-1392-4E77-BDA0-2BEA4D89C2F7}" type="pres">
      <dgm:prSet presAssocID="{466784C9-C352-4A3A-AB4F-E73B7EFE7116}" presName="ellipse2" presStyleLbl="vennNode1" presStyleIdx="1" presStyleCnt="3">
        <dgm:presLayoutVars>
          <dgm:bulletEnabled val="1"/>
        </dgm:presLayoutVars>
      </dgm:prSet>
      <dgm:spPr/>
      <dgm:t>
        <a:bodyPr/>
        <a:lstStyle/>
        <a:p>
          <a:endParaRPr lang="en-US"/>
        </a:p>
      </dgm:t>
    </dgm:pt>
    <dgm:pt modelId="{2D81501D-F97C-4215-9373-9F01E07C91FE}" type="pres">
      <dgm:prSet presAssocID="{466784C9-C352-4A3A-AB4F-E73B7EFE7116}" presName="ellipse3" presStyleLbl="vennNode1" presStyleIdx="2" presStyleCnt="3">
        <dgm:presLayoutVars>
          <dgm:bulletEnabled val="1"/>
        </dgm:presLayoutVars>
      </dgm:prSet>
      <dgm:spPr/>
      <dgm:t>
        <a:bodyPr/>
        <a:lstStyle/>
        <a:p>
          <a:endParaRPr lang="en-US"/>
        </a:p>
      </dgm:t>
    </dgm:pt>
  </dgm:ptLst>
  <dgm:cxnLst>
    <dgm:cxn modelId="{C70F4E87-7751-4AB2-A73D-197D003AD2F4}" srcId="{466784C9-C352-4A3A-AB4F-E73B7EFE7116}" destId="{459EC89A-47B8-4868-BBE9-9476FBD4735E}" srcOrd="2" destOrd="0" parTransId="{3B7A3293-3A0C-4891-99E7-141D50C0301C}" sibTransId="{D3368E72-87E7-49A6-B731-AD2AC3EA2532}"/>
    <dgm:cxn modelId="{5E608FEA-395A-446E-AE17-CB6CF05A8788}" type="presOf" srcId="{EC38E271-73CD-4D7B-A66B-861CA7488EC7}" destId="{073C0186-C529-47F6-9A3F-AC54F3EC1A71}" srcOrd="0" destOrd="0" presId="urn:microsoft.com/office/officeart/2005/8/layout/rings+Icon"/>
    <dgm:cxn modelId="{DFCD2E9B-B722-40E1-AA2E-87695AFE660E}" srcId="{466784C9-C352-4A3A-AB4F-E73B7EFE7116}" destId="{56C32169-1400-436F-A8EC-619B9C7E6936}" srcOrd="1" destOrd="0" parTransId="{206CD43D-A52D-4932-884E-340EA7F3FF6B}" sibTransId="{C0CE6C8E-CD32-48F9-8A54-7675A2CF02D0}"/>
    <dgm:cxn modelId="{6635741C-801F-47A2-A3AF-03D68A077957}" srcId="{466784C9-C352-4A3A-AB4F-E73B7EFE7116}" destId="{EC38E271-73CD-4D7B-A66B-861CA7488EC7}" srcOrd="0" destOrd="0" parTransId="{0EA99F19-5B2F-4C1C-9650-BC734B55276C}" sibTransId="{E4286A04-4462-4767-ADE1-E306C144DD1F}"/>
    <dgm:cxn modelId="{CDDBB908-DA88-4E73-98AC-B93F027CF084}" type="presOf" srcId="{459EC89A-47B8-4868-BBE9-9476FBD4735E}" destId="{2D81501D-F97C-4215-9373-9F01E07C91FE}" srcOrd="0" destOrd="0" presId="urn:microsoft.com/office/officeart/2005/8/layout/rings+Icon"/>
    <dgm:cxn modelId="{F5AC7BFA-D3B8-4821-9948-783EC7196B29}" type="presOf" srcId="{56C32169-1400-436F-A8EC-619B9C7E6936}" destId="{B34614A2-1392-4E77-BDA0-2BEA4D89C2F7}" srcOrd="0" destOrd="0" presId="urn:microsoft.com/office/officeart/2005/8/layout/rings+Icon"/>
    <dgm:cxn modelId="{29AA74D2-84E1-48EC-8E00-BBF044D53BCE}" type="presOf" srcId="{466784C9-C352-4A3A-AB4F-E73B7EFE7116}" destId="{6EDA52E5-A2A7-435F-9246-0D388ED0D00A}" srcOrd="0" destOrd="0" presId="urn:microsoft.com/office/officeart/2005/8/layout/rings+Icon"/>
    <dgm:cxn modelId="{DBE26B54-7079-4FFC-87E1-3554F7051E35}" type="presParOf" srcId="{6EDA52E5-A2A7-435F-9246-0D388ED0D00A}" destId="{073C0186-C529-47F6-9A3F-AC54F3EC1A71}" srcOrd="0" destOrd="0" presId="urn:microsoft.com/office/officeart/2005/8/layout/rings+Icon"/>
    <dgm:cxn modelId="{D6408F6A-19A4-403D-A1B1-2FB7672E934D}" type="presParOf" srcId="{6EDA52E5-A2A7-435F-9246-0D388ED0D00A}" destId="{B34614A2-1392-4E77-BDA0-2BEA4D89C2F7}" srcOrd="1" destOrd="0" presId="urn:microsoft.com/office/officeart/2005/8/layout/rings+Icon"/>
    <dgm:cxn modelId="{E3EED042-9059-4857-A024-B8C959786EE0}" type="presParOf" srcId="{6EDA52E5-A2A7-435F-9246-0D388ED0D00A}" destId="{2D81501D-F97C-4215-9373-9F01E07C91FE}" srcOrd="2" destOrd="0" presId="urn:microsoft.com/office/officeart/2005/8/layout/rings+Icon"/>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C0186-C529-47F6-9A3F-AC54F3EC1A71}">
      <dsp:nvSpPr>
        <dsp:cNvPr id="0" name=""/>
        <dsp:cNvSpPr/>
      </dsp:nvSpPr>
      <dsp:spPr>
        <a:xfrm>
          <a:off x="0" y="201621"/>
          <a:ext cx="2370127" cy="2370093"/>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b="1" kern="1200" dirty="0" smtClean="0"/>
            <a:t>Hidden </a:t>
          </a:r>
          <a:r>
            <a:rPr lang="en-US" sz="1700" b="1" kern="1200" dirty="0" smtClean="0"/>
            <a:t>strengths in</a:t>
          </a:r>
          <a:endParaRPr lang="en-US" sz="1700" b="1" kern="1200" dirty="0" smtClean="0"/>
        </a:p>
        <a:p>
          <a:pPr lvl="0" algn="l" defTabSz="755650">
            <a:lnSpc>
              <a:spcPct val="90000"/>
            </a:lnSpc>
            <a:spcBef>
              <a:spcPct val="0"/>
            </a:spcBef>
            <a:spcAft>
              <a:spcPct val="35000"/>
            </a:spcAft>
          </a:pPr>
          <a:r>
            <a:rPr lang="en-US" sz="1700" b="1" kern="1200" dirty="0" smtClean="0"/>
            <a:t> -</a:t>
          </a:r>
          <a:r>
            <a:rPr lang="en-US" sz="1700" kern="1200" dirty="0" smtClean="0"/>
            <a:t>Employee engagement; </a:t>
          </a:r>
        </a:p>
        <a:p>
          <a:pPr lvl="0" algn="l" defTabSz="755650">
            <a:lnSpc>
              <a:spcPct val="90000"/>
            </a:lnSpc>
            <a:spcBef>
              <a:spcPct val="0"/>
            </a:spcBef>
            <a:spcAft>
              <a:spcPct val="35000"/>
            </a:spcAft>
          </a:pPr>
          <a:r>
            <a:rPr lang="en-US" sz="1700" kern="1200" dirty="0" smtClean="0"/>
            <a:t>-Work life Balance</a:t>
          </a:r>
          <a:endParaRPr lang="en-US" sz="1700" kern="1200" dirty="0"/>
        </a:p>
      </dsp:txBody>
      <dsp:txXfrm>
        <a:off x="347097" y="548713"/>
        <a:ext cx="1675933" cy="1675909"/>
      </dsp:txXfrm>
    </dsp:sp>
    <dsp:sp modelId="{B34614A2-1392-4E77-BDA0-2BEA4D89C2F7}">
      <dsp:nvSpPr>
        <dsp:cNvPr id="0" name=""/>
        <dsp:cNvSpPr/>
      </dsp:nvSpPr>
      <dsp:spPr>
        <a:xfrm>
          <a:off x="1219925" y="1782342"/>
          <a:ext cx="2370127" cy="2370093"/>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t>Hidden </a:t>
          </a:r>
          <a:r>
            <a:rPr lang="en-US" sz="1700" b="1" kern="1200" dirty="0" smtClean="0"/>
            <a:t>potential in</a:t>
          </a:r>
          <a:endParaRPr lang="en-US" sz="1700" b="1" kern="1200" dirty="0" smtClean="0"/>
        </a:p>
        <a:p>
          <a:pPr lvl="0" algn="ctr" defTabSz="755650">
            <a:lnSpc>
              <a:spcPct val="90000"/>
            </a:lnSpc>
            <a:spcBef>
              <a:spcPct val="0"/>
            </a:spcBef>
            <a:spcAft>
              <a:spcPct val="35000"/>
            </a:spcAft>
          </a:pPr>
          <a:r>
            <a:rPr lang="en-US" sz="1400" kern="1200" dirty="0" smtClean="0"/>
            <a:t>Personal accountability </a:t>
          </a:r>
        </a:p>
        <a:p>
          <a:pPr lvl="0" algn="ctr" defTabSz="755650">
            <a:lnSpc>
              <a:spcPct val="90000"/>
            </a:lnSpc>
            <a:spcBef>
              <a:spcPct val="0"/>
            </a:spcBef>
            <a:spcAft>
              <a:spcPct val="35000"/>
            </a:spcAft>
          </a:pPr>
          <a:r>
            <a:rPr lang="en-US" sz="1400" kern="1200" dirty="0" smtClean="0"/>
            <a:t>Business partnering</a:t>
          </a:r>
        </a:p>
        <a:p>
          <a:pPr lvl="0" algn="ctr" defTabSz="755650">
            <a:lnSpc>
              <a:spcPct val="90000"/>
            </a:lnSpc>
            <a:spcBef>
              <a:spcPct val="0"/>
            </a:spcBef>
            <a:spcAft>
              <a:spcPct val="35000"/>
            </a:spcAft>
          </a:pPr>
          <a:endParaRPr lang="en-US" sz="1400" kern="1200" dirty="0"/>
        </a:p>
      </dsp:txBody>
      <dsp:txXfrm>
        <a:off x="1567022" y="2129434"/>
        <a:ext cx="1675933" cy="1675909"/>
      </dsp:txXfrm>
    </dsp:sp>
    <dsp:sp modelId="{2D81501D-F97C-4215-9373-9F01E07C91FE}">
      <dsp:nvSpPr>
        <dsp:cNvPr id="0" name=""/>
        <dsp:cNvSpPr/>
      </dsp:nvSpPr>
      <dsp:spPr>
        <a:xfrm>
          <a:off x="2438409" y="201621"/>
          <a:ext cx="2370127" cy="2370093"/>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Hidden </a:t>
          </a:r>
          <a:r>
            <a:rPr lang="en-US" sz="1600" b="1" kern="1200" dirty="0" smtClean="0"/>
            <a:t>Opportunities in </a:t>
          </a:r>
          <a:endParaRPr lang="en-US" sz="1600" b="1" kern="1200" dirty="0" smtClean="0"/>
        </a:p>
        <a:p>
          <a:pPr lvl="0" algn="ctr" defTabSz="711200">
            <a:lnSpc>
              <a:spcPct val="90000"/>
            </a:lnSpc>
            <a:spcBef>
              <a:spcPct val="0"/>
            </a:spcBef>
            <a:spcAft>
              <a:spcPct val="35000"/>
            </a:spcAft>
          </a:pPr>
          <a:r>
            <a:rPr lang="en-US" sz="1500" kern="1200" dirty="0" smtClean="0"/>
            <a:t>- Physical and Mental Wellness </a:t>
          </a:r>
        </a:p>
        <a:p>
          <a:pPr lvl="0" algn="ctr" defTabSz="711200">
            <a:lnSpc>
              <a:spcPct val="90000"/>
            </a:lnSpc>
            <a:spcBef>
              <a:spcPct val="0"/>
            </a:spcBef>
            <a:spcAft>
              <a:spcPct val="35000"/>
            </a:spcAft>
          </a:pPr>
          <a:r>
            <a:rPr lang="en-US" sz="1500" kern="1200" dirty="0" smtClean="0"/>
            <a:t>- HR visibility through CEO</a:t>
          </a:r>
          <a:endParaRPr lang="en-US" sz="1500" kern="1200" dirty="0"/>
        </a:p>
      </dsp:txBody>
      <dsp:txXfrm>
        <a:off x="2785506" y="548713"/>
        <a:ext cx="1675933" cy="1675909"/>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pPr/>
              <a:t>9/25/2017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pPr/>
              <a:t>‹#›</a:t>
            </a:fld>
            <a:endParaRPr/>
          </a:p>
        </p:txBody>
      </p:sp>
    </p:spTree>
    <p:extLst>
      <p:ext uri="{BB962C8B-B14F-4D97-AF65-F5344CB8AC3E}">
        <p14:creationId xmlns:p14="http://schemas.microsoft.com/office/powerpoint/2010/main" xmlns=""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pPr/>
              <a:t>9/25/2017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pPr/>
              <a:t>‹#›</a:t>
            </a:fld>
            <a:endParaRPr/>
          </a:p>
        </p:txBody>
      </p:sp>
    </p:spTree>
    <p:extLst>
      <p:ext uri="{BB962C8B-B14F-4D97-AF65-F5344CB8AC3E}">
        <p14:creationId xmlns:p14="http://schemas.microsoft.com/office/powerpoint/2010/main" xmlns=""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despite new tools and opportunities for organizations to capture value from their data</a:t>
            </a:r>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pPr/>
              <a:t>6</a:t>
            </a:fld>
            <a:endParaRPr lang="en-US"/>
          </a:p>
        </p:txBody>
      </p:sp>
    </p:spTree>
    <p:extLst>
      <p:ext uri="{BB962C8B-B14F-4D97-AF65-F5344CB8AC3E}">
        <p14:creationId xmlns:p14="http://schemas.microsoft.com/office/powerpoint/2010/main" xmlns="" val="3384006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employee’s perception of the organizational structures including the roles within those structures, the capabilities required to deliver those roles, the processes within the structures as well as enablers such as technology and governance are increasingly being standardized and efficient</a:t>
            </a:r>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pPr/>
              <a:t>7</a:t>
            </a:fld>
            <a:endParaRPr lang="en-US"/>
          </a:p>
        </p:txBody>
      </p:sp>
    </p:spTree>
    <p:extLst>
      <p:ext uri="{BB962C8B-B14F-4D97-AF65-F5344CB8AC3E}">
        <p14:creationId xmlns:p14="http://schemas.microsoft.com/office/powerpoint/2010/main" xmlns="" val="823355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pPr/>
              <a:t>8</a:t>
            </a:fld>
            <a:endParaRPr lang="en-US"/>
          </a:p>
        </p:txBody>
      </p:sp>
    </p:spTree>
    <p:extLst>
      <p:ext uri="{BB962C8B-B14F-4D97-AF65-F5344CB8AC3E}">
        <p14:creationId xmlns:p14="http://schemas.microsoft.com/office/powerpoint/2010/main" xmlns="" val="1232683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pPr/>
              <a:t>9</a:t>
            </a:fld>
            <a:endParaRPr lang="en-US"/>
          </a:p>
        </p:txBody>
      </p:sp>
    </p:spTree>
    <p:extLst>
      <p:ext uri="{BB962C8B-B14F-4D97-AF65-F5344CB8AC3E}">
        <p14:creationId xmlns:p14="http://schemas.microsoft.com/office/powerpoint/2010/main" xmlns="" val="34017344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bwMode="gray">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bwMode="white">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xmlns="" val="0"/>
              </a:ext>
            </a:extLst>
          </a:blip>
          <a:srcRect l="2674" r="9901"/>
          <a:stretch/>
        </p:blipFill>
        <p:spPr bwMode="ltGray">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xmlns="" val="0"/>
              </a:ext>
            </a:extLst>
          </a:blip>
          <a:srcRect l="6218" r="6356"/>
          <a:stretch/>
        </p:blipFill>
        <p:spPr bwMode="gray">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xmlns="" val="29423619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5F4E5243-F52A-4D37-9694-EB26C6C31910}" type="datetime1">
              <a:rPr lang="en-US"/>
              <a:pPr/>
              <a:t>9/25/2017</a:t>
            </a:fld>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536256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A77B6E1-634A-48DC-9E8B-D894023267EF}" type="datetime1">
              <a:rPr lang="en-US"/>
              <a:pPr/>
              <a:t>9/25/2017</a:t>
            </a:fld>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13586516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7B2D3E9E-A95C-48F2-B4BF-A71542E0BE9A}" type="datetime1">
              <a:rPr lang="en-US"/>
              <a:pPr/>
              <a:t>9/25/2017</a:t>
            </a:fld>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4050823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smtClean="0"/>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A50F84E2-2D7A-43CF-AC90-352A289A783A}" type="datetime1">
              <a:rPr lang="en-US"/>
              <a:pPr/>
              <a:t>9/25/2017</a:t>
            </a:fld>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0435599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F12952B5-7A2F-4CC8-B7CE-9234E21C2837}" type="datetime1">
              <a:rPr lang="en-US"/>
              <a:pPr/>
              <a:t>9/25/2017</a:t>
            </a:fld>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42493787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CE1DA07A-9201-4B4B-BAF2-015AFA30F520}" type="datetime1">
              <a:rPr lang="en-US"/>
              <a:pPr/>
              <a:t>9/25/2017</a:t>
            </a:fld>
            <a:endParaRPr/>
          </a:p>
        </p:txBody>
      </p:sp>
      <p:sp>
        <p:nvSpPr>
          <p:cNvPr id="9" name="Slide Number Placeholder 8"/>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10723781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73D7E00A-486F-4252-8B1D-E32645521F49}" type="datetime1">
              <a:rPr lang="en-US"/>
              <a:pPr/>
              <a:t>9/25/2017</a:t>
            </a:fld>
            <a:endParaRPr/>
          </a:p>
        </p:txBody>
      </p:sp>
      <p:sp>
        <p:nvSpPr>
          <p:cNvPr id="5" name="Slide Number Placeholder 4"/>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6818866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DDF5F92-E675-4B36-9A60-69A962A68675}" type="datetime1">
              <a:rPr lang="en-US"/>
              <a:pPr/>
              <a:t>9/25/2017</a:t>
            </a:fld>
            <a:endParaRPr/>
          </a:p>
        </p:txBody>
      </p:sp>
      <p:sp>
        <p:nvSpPr>
          <p:cNvPr id="4" name="Slide Number Placeholder 3"/>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4922624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smtClean="0"/>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AF6E2C9B-5FA2-460D-9BE7-B0812FC2A6FF}" type="datetime1">
              <a:rPr lang="en-US"/>
              <a:pPr/>
              <a:t>9/25/2017</a:t>
            </a:fld>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14838976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D374940-A916-4C8B-9648-02A2D3898F9E}" type="datetime1">
              <a:rPr lang="en-US"/>
              <a:pPr/>
              <a:t>9/25/2017</a:t>
            </a:fld>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42166151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bwMode="gray">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xmlns="" val="0"/>
              </a:ext>
            </a:extLst>
          </a:blip>
          <a:srcRect l="2674" r="9901"/>
          <a:stretch/>
        </p:blipFill>
        <p:spPr bwMode="white">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xmlns="" val="0"/>
              </a:ext>
            </a:extLst>
          </a:blip>
          <a:srcRect l="6218" r="6356"/>
          <a:stretch/>
        </p:blipFill>
        <p:spPr bwMode="gray">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1100" cap="all" baseline="0">
                <a:solidFill>
                  <a:schemeClr val="tx1"/>
                </a:solidFill>
              </a:defRPr>
            </a:lvl1pPr>
          </a:lstStyle>
          <a:p>
            <a:fld id="{5586B75A-687E-405C-8A0B-8D00578BA2C3}" type="datetime1">
              <a:rPr lang="en-US" smtClean="0"/>
              <a:pPr/>
              <a:t>9/25/2017</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cap="all" baseline="0">
                <a:solidFill>
                  <a:schemeClr val="tx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xmlns=""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5872" y="1309047"/>
            <a:ext cx="9602789" cy="2381210"/>
          </a:xfrm>
        </p:spPr>
        <p:txBody>
          <a:bodyPr/>
          <a:lstStyle/>
          <a:p>
            <a:r>
              <a:rPr lang="en-US" dirty="0" smtClean="0"/>
              <a:t>HR ANALYTICS</a:t>
            </a:r>
            <a:endParaRPr lang="en-US" dirty="0"/>
          </a:p>
        </p:txBody>
      </p:sp>
      <p:sp>
        <p:nvSpPr>
          <p:cNvPr id="3" name="Subtitle 2"/>
          <p:cNvSpPr>
            <a:spLocks noGrp="1"/>
          </p:cNvSpPr>
          <p:nvPr>
            <p:ph type="subTitle" idx="1"/>
          </p:nvPr>
        </p:nvSpPr>
        <p:spPr>
          <a:xfrm>
            <a:off x="342900" y="3690257"/>
            <a:ext cx="11204307" cy="1567543"/>
          </a:xfrm>
        </p:spPr>
        <p:txBody>
          <a:bodyPr>
            <a:normAutofit fontScale="40000" lnSpcReduction="20000"/>
          </a:bodyPr>
          <a:lstStyle/>
          <a:p>
            <a:r>
              <a:rPr lang="en-US" sz="5000" b="1" dirty="0" smtClean="0"/>
              <a:t>Developing talent intelligence to drive business performance</a:t>
            </a:r>
          </a:p>
          <a:p>
            <a:endParaRPr lang="en-US" dirty="0" smtClean="0"/>
          </a:p>
          <a:p>
            <a:endParaRPr lang="en-US" dirty="0"/>
          </a:p>
          <a:p>
            <a:endParaRPr lang="en-US" dirty="0"/>
          </a:p>
          <a:p>
            <a:endParaRPr lang="en-US" dirty="0" smtClean="0"/>
          </a:p>
          <a:p>
            <a:r>
              <a:rPr lang="en-US" sz="4200" dirty="0" smtClean="0"/>
              <a:t>Julius F. Kikooma</a:t>
            </a:r>
          </a:p>
          <a:p>
            <a:endParaRPr lang="en-US" sz="3600" dirty="0" smtClean="0"/>
          </a:p>
          <a:p>
            <a:r>
              <a:rPr lang="en-US" sz="3600" dirty="0" smtClean="0"/>
              <a:t>Associate professor &amp; Dean</a:t>
            </a:r>
          </a:p>
          <a:p>
            <a:r>
              <a:rPr lang="en-US" sz="3600" dirty="0" smtClean="0"/>
              <a:t>School of psychology</a:t>
            </a:r>
          </a:p>
          <a:p>
            <a:r>
              <a:rPr lang="en-US" sz="3600" dirty="0" smtClean="0"/>
              <a:t>Makerere University</a:t>
            </a:r>
            <a:endParaRPr lang="en-US" sz="3600" dirty="0"/>
          </a:p>
        </p:txBody>
      </p:sp>
      <p:pic>
        <p:nvPicPr>
          <p:cNvPr id="4" name="Picture 3"/>
          <p:cNvPicPr>
            <a:picLocks noChangeAspect="1"/>
          </p:cNvPicPr>
          <p:nvPr/>
        </p:nvPicPr>
        <p:blipFill>
          <a:blip r:embed="rId2"/>
          <a:stretch>
            <a:fillRect/>
          </a:stretch>
        </p:blipFill>
        <p:spPr>
          <a:xfrm>
            <a:off x="10907071" y="0"/>
            <a:ext cx="1280271" cy="1146147"/>
          </a:xfrm>
          <a:prstGeom prst="rect">
            <a:avLst/>
          </a:prstGeom>
        </p:spPr>
      </p:pic>
      <p:pic>
        <p:nvPicPr>
          <p:cNvPr id="5" name="Picture 4"/>
          <p:cNvPicPr>
            <a:picLocks noChangeAspect="1"/>
          </p:cNvPicPr>
          <p:nvPr/>
        </p:nvPicPr>
        <p:blipFill>
          <a:blip r:embed="rId3"/>
          <a:stretch>
            <a:fillRect/>
          </a:stretch>
        </p:blipFill>
        <p:spPr>
          <a:xfrm>
            <a:off x="0" y="24386"/>
            <a:ext cx="969348" cy="1121761"/>
          </a:xfrm>
          <a:prstGeom prst="rect">
            <a:avLst/>
          </a:prstGeom>
        </p:spPr>
      </p:pic>
    </p:spTree>
    <p:extLst>
      <p:ext uri="{BB962C8B-B14F-4D97-AF65-F5344CB8AC3E}">
        <p14:creationId xmlns:p14="http://schemas.microsoft.com/office/powerpoint/2010/main" xmlns="" val="15039029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for listening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4424035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a:bodyPr>
          <a:lstStyle/>
          <a:p>
            <a:r>
              <a:rPr lang="en-US" sz="4000" dirty="0" smtClean="0"/>
              <a:t>Introduction and methodology</a:t>
            </a:r>
            <a:endParaRPr lang="en-US" sz="4000" dirty="0"/>
          </a:p>
          <a:p>
            <a:r>
              <a:rPr lang="en-US" sz="4000" dirty="0" smtClean="0"/>
              <a:t>About the EYA Theme</a:t>
            </a:r>
          </a:p>
          <a:p>
            <a:r>
              <a:rPr lang="en-US" sz="4000" dirty="0" smtClean="0"/>
              <a:t>Highlights of the 2017 EYA survey results</a:t>
            </a:r>
          </a:p>
          <a:p>
            <a:r>
              <a:rPr lang="en-US" sz="4000" dirty="0" smtClean="0"/>
              <a:t>Lessons learned</a:t>
            </a:r>
            <a:endParaRPr lang="en-US" sz="4000" dirty="0"/>
          </a:p>
        </p:txBody>
      </p:sp>
    </p:spTree>
    <p:extLst>
      <p:ext uri="{BB962C8B-B14F-4D97-AF65-F5344CB8AC3E}">
        <p14:creationId xmlns:p14="http://schemas.microsoft.com/office/powerpoint/2010/main" xmlns="" val="33274562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EYA: A Corporate Survey on People and Culture Management (PCM)</a:t>
            </a:r>
          </a:p>
        </p:txBody>
      </p:sp>
      <p:sp>
        <p:nvSpPr>
          <p:cNvPr id="3" name="Content Placeholder 2"/>
          <p:cNvSpPr>
            <a:spLocks noGrp="1"/>
          </p:cNvSpPr>
          <p:nvPr>
            <p:ph idx="1"/>
          </p:nvPr>
        </p:nvSpPr>
        <p:spPr>
          <a:xfrm>
            <a:off x="1341120" y="1353312"/>
            <a:ext cx="9509760" cy="4156656"/>
          </a:xfrm>
        </p:spPr>
        <p:txBody>
          <a:bodyPr>
            <a:noAutofit/>
          </a:bodyPr>
          <a:lstStyle/>
          <a:p>
            <a:pPr lvl="0"/>
            <a:r>
              <a:rPr lang="en-US" sz="2800" dirty="0"/>
              <a:t>Initiated the </a:t>
            </a:r>
            <a:r>
              <a:rPr lang="en-US" sz="2800" dirty="0" smtClean="0"/>
              <a:t>year 2001 by </a:t>
            </a:r>
            <a:r>
              <a:rPr lang="en-US" sz="2800" dirty="0"/>
              <a:t>FUE to </a:t>
            </a:r>
            <a:r>
              <a:rPr lang="en-US" sz="2800" dirty="0" smtClean="0"/>
              <a:t>sensitize CEOs and top managers about </a:t>
            </a:r>
            <a:r>
              <a:rPr lang="en-US" sz="2800" dirty="0"/>
              <a:t>the professionalism in Human </a:t>
            </a:r>
            <a:r>
              <a:rPr lang="en-US" sz="2800" dirty="0" smtClean="0"/>
              <a:t>Resources</a:t>
            </a:r>
            <a:endParaRPr lang="en-US" sz="2800" dirty="0"/>
          </a:p>
          <a:p>
            <a:pPr lvl="0"/>
            <a:r>
              <a:rPr lang="en-US" sz="2800" dirty="0"/>
              <a:t>Focuses on branding the employer: Who to work </a:t>
            </a:r>
            <a:r>
              <a:rPr lang="en-US" sz="2800" dirty="0" smtClean="0"/>
              <a:t>for with pride; </a:t>
            </a:r>
            <a:r>
              <a:rPr lang="en-US" sz="2800" dirty="0"/>
              <a:t>where to buy shares from</a:t>
            </a:r>
          </a:p>
          <a:p>
            <a:r>
              <a:rPr lang="en-US" sz="2800" dirty="0" smtClean="0"/>
              <a:t>Provides </a:t>
            </a:r>
            <a:r>
              <a:rPr lang="en-US" sz="2800" dirty="0"/>
              <a:t>a structured </a:t>
            </a:r>
            <a:r>
              <a:rPr lang="en-US" sz="2800" dirty="0" smtClean="0"/>
              <a:t>forum </a:t>
            </a:r>
            <a:r>
              <a:rPr lang="en-US" sz="2800" dirty="0"/>
              <a:t>for employers to reflect on their employment and people management </a:t>
            </a:r>
            <a:r>
              <a:rPr lang="en-US" sz="2800" dirty="0" smtClean="0"/>
              <a:t>practices</a:t>
            </a:r>
          </a:p>
          <a:p>
            <a:r>
              <a:rPr lang="en-US" sz="2800" dirty="0" smtClean="0"/>
              <a:t>Overall </a:t>
            </a:r>
            <a:r>
              <a:rPr lang="en-US" sz="2800" dirty="0"/>
              <a:t>winners </a:t>
            </a:r>
            <a:r>
              <a:rPr lang="en-US" sz="2800" dirty="0" smtClean="0"/>
              <a:t>are </a:t>
            </a:r>
            <a:r>
              <a:rPr lang="en-US" sz="2800" dirty="0"/>
              <a:t>based on the theme of </a:t>
            </a:r>
            <a:r>
              <a:rPr lang="en-US" sz="2800" dirty="0" smtClean="0"/>
              <a:t>the year identified by the HR practitioners community</a:t>
            </a:r>
            <a:endParaRPr lang="en-US" sz="2800" dirty="0"/>
          </a:p>
        </p:txBody>
      </p:sp>
    </p:spTree>
    <p:extLst>
      <p:ext uri="{BB962C8B-B14F-4D97-AF65-F5344CB8AC3E}">
        <p14:creationId xmlns:p14="http://schemas.microsoft.com/office/powerpoint/2010/main" xmlns="" val="8746750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a:t>
            </a:r>
            <a:endParaRPr lang="en-US" b="1"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xmlns="" val="86977514"/>
              </p:ext>
            </p:extLst>
          </p:nvPr>
        </p:nvGraphicFramePr>
        <p:xfrm>
          <a:off x="7038417" y="1575203"/>
          <a:ext cx="4572000" cy="2477780"/>
        </p:xfrm>
        <a:graphic>
          <a:graphicData uri="http://schemas.openxmlformats.org/drawingml/2006/table">
            <a:tbl>
              <a:tblPr firstRow="1" bandRow="1">
                <a:tableStyleId>{5DA37D80-6434-44D0-A028-1B22A696006F}</a:tableStyleId>
              </a:tblPr>
              <a:tblGrid>
                <a:gridCol w="1616186">
                  <a:extLst>
                    <a:ext uri="{9D8B030D-6E8A-4147-A177-3AD203B41FA5}">
                      <a16:colId xmlns:a16="http://schemas.microsoft.com/office/drawing/2014/main" xmlns="" val="20000"/>
                    </a:ext>
                  </a:extLst>
                </a:gridCol>
                <a:gridCol w="1431814">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tblGrid>
              <a:tr h="557540">
                <a:tc>
                  <a:txBody>
                    <a:bodyPr/>
                    <a:lstStyle/>
                    <a:p>
                      <a:endParaRPr lang="en-US" dirty="0"/>
                    </a:p>
                  </a:txBody>
                  <a:tcPr anchor="ctr"/>
                </a:tc>
                <a:tc>
                  <a:txBody>
                    <a:bodyPr/>
                    <a:lstStyle/>
                    <a:p>
                      <a:pPr algn="ctr"/>
                      <a:r>
                        <a:rPr lang="en-US" dirty="0" smtClean="0"/>
                        <a:t>Managers</a:t>
                      </a:r>
                      <a:endParaRPr lang="en-US" dirty="0"/>
                    </a:p>
                  </a:txBody>
                  <a:tcPr anchor="ctr"/>
                </a:tc>
                <a:tc>
                  <a:txBody>
                    <a:bodyPr/>
                    <a:lstStyle/>
                    <a:p>
                      <a:pPr algn="ctr"/>
                      <a:r>
                        <a:rPr lang="en-US" dirty="0" smtClean="0"/>
                        <a:t>Non Managers</a:t>
                      </a:r>
                      <a:endParaRPr lang="en-US" dirty="0"/>
                    </a:p>
                  </a:txBody>
                  <a:tcPr anchor="ctr"/>
                </a:tc>
                <a:extLst>
                  <a:ext uri="{0D108BD9-81ED-4DB2-BD59-A6C34878D82A}">
                    <a16:rowId xmlns:a16="http://schemas.microsoft.com/office/drawing/2014/main" xmlns="" val="10000"/>
                  </a:ext>
                </a:extLst>
              </a:tr>
              <a:tr h="557540">
                <a:tc>
                  <a:txBody>
                    <a:bodyPr/>
                    <a:lstStyle/>
                    <a:p>
                      <a:r>
                        <a:rPr lang="en-US" dirty="0" smtClean="0"/>
                        <a:t>Established Corporations</a:t>
                      </a:r>
                      <a:endParaRPr lang="en-US" dirty="0"/>
                    </a:p>
                  </a:txBody>
                  <a:tcPr anchor="ctr"/>
                </a:tc>
                <a:tc>
                  <a:txBody>
                    <a:bodyPr/>
                    <a:lstStyle/>
                    <a:p>
                      <a:pPr algn="ctr"/>
                      <a:r>
                        <a:rPr lang="en-US" dirty="0" smtClean="0"/>
                        <a:t>189</a:t>
                      </a:r>
                      <a:endParaRPr lang="en-US" dirty="0"/>
                    </a:p>
                  </a:txBody>
                  <a:tcPr anchor="ctr"/>
                </a:tc>
                <a:tc>
                  <a:txBody>
                    <a:bodyPr/>
                    <a:lstStyle/>
                    <a:p>
                      <a:pPr algn="ctr"/>
                      <a:r>
                        <a:rPr lang="en-US" dirty="0" smtClean="0"/>
                        <a:t>284</a:t>
                      </a:r>
                      <a:endParaRPr lang="en-US" dirty="0"/>
                    </a:p>
                  </a:txBody>
                  <a:tcPr anchor="ctr"/>
                </a:tc>
                <a:extLst>
                  <a:ext uri="{0D108BD9-81ED-4DB2-BD59-A6C34878D82A}">
                    <a16:rowId xmlns:a16="http://schemas.microsoft.com/office/drawing/2014/main" xmlns="" val="10001"/>
                  </a:ext>
                </a:extLst>
              </a:tr>
              <a:tr h="557540">
                <a:tc>
                  <a:txBody>
                    <a:bodyPr/>
                    <a:lstStyle/>
                    <a:p>
                      <a:r>
                        <a:rPr lang="en-US" dirty="0" smtClean="0"/>
                        <a:t>SMEs</a:t>
                      </a:r>
                      <a:endParaRPr lang="en-US" dirty="0"/>
                    </a:p>
                  </a:txBody>
                  <a:tcPr anchor="ctr"/>
                </a:tc>
                <a:tc>
                  <a:txBody>
                    <a:bodyPr/>
                    <a:lstStyle/>
                    <a:p>
                      <a:pPr algn="ctr"/>
                      <a:r>
                        <a:rPr lang="en-US" dirty="0" smtClean="0"/>
                        <a:t>38</a:t>
                      </a:r>
                      <a:endParaRPr lang="en-US" dirty="0"/>
                    </a:p>
                  </a:txBody>
                  <a:tcPr anchor="ctr"/>
                </a:tc>
                <a:tc>
                  <a:txBody>
                    <a:bodyPr/>
                    <a:lstStyle/>
                    <a:p>
                      <a:pPr algn="ctr"/>
                      <a:r>
                        <a:rPr lang="en-US" dirty="0" smtClean="0"/>
                        <a:t>81</a:t>
                      </a:r>
                      <a:endParaRPr lang="en-US" dirty="0"/>
                    </a:p>
                  </a:txBody>
                  <a:tcPr anchor="ctr"/>
                </a:tc>
                <a:extLst>
                  <a:ext uri="{0D108BD9-81ED-4DB2-BD59-A6C34878D82A}">
                    <a16:rowId xmlns:a16="http://schemas.microsoft.com/office/drawing/2014/main" xmlns="" val="10002"/>
                  </a:ext>
                </a:extLst>
              </a:tr>
              <a:tr h="557540">
                <a:tc>
                  <a:txBody>
                    <a:bodyPr/>
                    <a:lstStyle/>
                    <a:p>
                      <a:r>
                        <a:rPr lang="en-US" dirty="0" smtClean="0"/>
                        <a:t>Young employers</a:t>
                      </a:r>
                      <a:endParaRPr lang="en-US" dirty="0"/>
                    </a:p>
                  </a:txBody>
                  <a:tcPr anchor="ctr"/>
                </a:tc>
                <a:tc>
                  <a:txBody>
                    <a:bodyPr/>
                    <a:lstStyle/>
                    <a:p>
                      <a:pPr algn="ctr"/>
                      <a:r>
                        <a:rPr lang="en-US" dirty="0" smtClean="0"/>
                        <a:t>54</a:t>
                      </a:r>
                      <a:endParaRPr lang="en-US" dirty="0"/>
                    </a:p>
                  </a:txBody>
                  <a:tcPr anchor="ctr"/>
                </a:tc>
                <a:tc>
                  <a:txBody>
                    <a:bodyPr/>
                    <a:lstStyle/>
                    <a:p>
                      <a:pPr algn="ctr"/>
                      <a:r>
                        <a:rPr lang="en-US" dirty="0" smtClean="0"/>
                        <a:t>171</a:t>
                      </a:r>
                      <a:endParaRPr lang="en-US" dirty="0"/>
                    </a:p>
                  </a:txBody>
                  <a:tcPr anchor="ctr"/>
                </a:tc>
                <a:extLst>
                  <a:ext uri="{0D108BD9-81ED-4DB2-BD59-A6C34878D82A}">
                    <a16:rowId xmlns:a16="http://schemas.microsoft.com/office/drawing/2014/main" xmlns="" val="10003"/>
                  </a:ext>
                </a:extLst>
              </a:tr>
            </a:tbl>
          </a:graphicData>
        </a:graphic>
      </p:graphicFrame>
      <p:sp>
        <p:nvSpPr>
          <p:cNvPr id="3" name="Content Placeholder 2"/>
          <p:cNvSpPr>
            <a:spLocks noGrp="1"/>
          </p:cNvSpPr>
          <p:nvPr>
            <p:ph sz="half" idx="1"/>
          </p:nvPr>
        </p:nvSpPr>
        <p:spPr>
          <a:xfrm>
            <a:off x="528032" y="1573213"/>
            <a:ext cx="6104588" cy="4142232"/>
          </a:xfrm>
        </p:spPr>
        <p:txBody>
          <a:bodyPr>
            <a:noAutofit/>
          </a:bodyPr>
          <a:lstStyle/>
          <a:p>
            <a:r>
              <a:rPr lang="en-US" sz="2400" dirty="0"/>
              <a:t>Questionnaires for managers and workers covering the areas of </a:t>
            </a:r>
            <a:r>
              <a:rPr lang="en-US" sz="2400" dirty="0" smtClean="0"/>
              <a:t>awards with options for online and paper copies</a:t>
            </a:r>
            <a:endParaRPr lang="en-US" sz="2400" dirty="0"/>
          </a:p>
          <a:p>
            <a:r>
              <a:rPr lang="en-US" sz="2400" dirty="0" smtClean="0"/>
              <a:t>Verification </a:t>
            </a:r>
            <a:r>
              <a:rPr lang="en-US" sz="2400" dirty="0"/>
              <a:t>interviews during questionnaire administration by trained researchers</a:t>
            </a:r>
          </a:p>
          <a:p>
            <a:r>
              <a:rPr lang="en-US" sz="2400" dirty="0"/>
              <a:t>Verification interviews to confirm findings by </a:t>
            </a:r>
            <a:r>
              <a:rPr lang="en-US" sz="2400" dirty="0" smtClean="0"/>
              <a:t>Principal Investigator</a:t>
            </a:r>
            <a:endParaRPr lang="en-US" sz="2400" dirty="0"/>
          </a:p>
          <a:p>
            <a:r>
              <a:rPr lang="en-US" sz="2400" dirty="0" smtClean="0"/>
              <a:t>To </a:t>
            </a:r>
            <a:r>
              <a:rPr lang="en-US" sz="2400" dirty="0"/>
              <a:t>win an overall award the company had </a:t>
            </a:r>
            <a:r>
              <a:rPr lang="en-US" sz="2400" dirty="0" smtClean="0"/>
              <a:t>to consistently score high on all the components of the theme </a:t>
            </a:r>
            <a:endParaRPr lang="en-US" sz="2400" dirty="0"/>
          </a:p>
        </p:txBody>
      </p:sp>
    </p:spTree>
    <p:extLst>
      <p:ext uri="{BB962C8B-B14F-4D97-AF65-F5344CB8AC3E}">
        <p14:creationId xmlns:p14="http://schemas.microsoft.com/office/powerpoint/2010/main" xmlns="" val="19520362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2017 EYA Theme</a:t>
            </a:r>
            <a:endParaRPr lang="en-US" dirty="0"/>
          </a:p>
        </p:txBody>
      </p:sp>
      <p:sp>
        <p:nvSpPr>
          <p:cNvPr id="4" name="Text Placeholder 3"/>
          <p:cNvSpPr>
            <a:spLocks noGrp="1"/>
          </p:cNvSpPr>
          <p:nvPr>
            <p:ph type="body" idx="1"/>
          </p:nvPr>
        </p:nvSpPr>
        <p:spPr/>
        <p:txBody>
          <a:bodyPr/>
          <a:lstStyle/>
          <a:p>
            <a:r>
              <a:rPr lang="en-US" b="1" dirty="0"/>
              <a:t>HR analytics: Using people data to create value</a:t>
            </a:r>
            <a:endParaRPr lang="en-US" dirty="0"/>
          </a:p>
        </p:txBody>
      </p:sp>
    </p:spTree>
    <p:extLst>
      <p:ext uri="{BB962C8B-B14F-4D97-AF65-F5344CB8AC3E}">
        <p14:creationId xmlns:p14="http://schemas.microsoft.com/office/powerpoint/2010/main" xmlns="" val="22550575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HR analytics</a:t>
            </a:r>
            <a:endParaRPr lang="en-US" b="1" dirty="0"/>
          </a:p>
        </p:txBody>
      </p:sp>
      <p:sp>
        <p:nvSpPr>
          <p:cNvPr id="3" name="Content Placeholder 2"/>
          <p:cNvSpPr>
            <a:spLocks noGrp="1"/>
          </p:cNvSpPr>
          <p:nvPr>
            <p:ph idx="1"/>
          </p:nvPr>
        </p:nvSpPr>
        <p:spPr/>
        <p:txBody>
          <a:bodyPr>
            <a:normAutofit fontScale="92500" lnSpcReduction="20000"/>
          </a:bodyPr>
          <a:lstStyle/>
          <a:p>
            <a:r>
              <a:rPr lang="en-US" sz="2400" dirty="0"/>
              <a:t>HR analytics is about how to use people data as a distinctive capability to </a:t>
            </a:r>
            <a:r>
              <a:rPr lang="en-US" sz="2400" dirty="0" smtClean="0"/>
              <a:t>derive </a:t>
            </a:r>
            <a:r>
              <a:rPr lang="en-US" sz="2400" dirty="0"/>
              <a:t>maximum business </a:t>
            </a:r>
            <a:r>
              <a:rPr lang="en-US" sz="2400" dirty="0" smtClean="0"/>
              <a:t>value</a:t>
            </a:r>
          </a:p>
          <a:p>
            <a:r>
              <a:rPr lang="en-US" sz="2400" dirty="0"/>
              <a:t>The 2017 EYA survey theme was against the background </a:t>
            </a:r>
            <a:r>
              <a:rPr lang="en-US" sz="2400" dirty="0" smtClean="0"/>
              <a:t>that, </a:t>
            </a:r>
            <a:r>
              <a:rPr lang="en-US" sz="2400" dirty="0"/>
              <a:t>many HR </a:t>
            </a:r>
            <a:r>
              <a:rPr lang="en-US" sz="2400" dirty="0" smtClean="0"/>
              <a:t>practitioners still </a:t>
            </a:r>
            <a:r>
              <a:rPr lang="en-US" sz="2400" dirty="0"/>
              <a:t>find difficulty in measuring the business value of their </a:t>
            </a:r>
            <a:r>
              <a:rPr lang="en-US" sz="2400" dirty="0" smtClean="0"/>
              <a:t>initiatives</a:t>
            </a:r>
          </a:p>
          <a:p>
            <a:r>
              <a:rPr lang="en-US" sz="2400" dirty="0" smtClean="0"/>
              <a:t>In most case HR practitioners collect a lot data but do not use it to derive business insights </a:t>
            </a:r>
          </a:p>
          <a:p>
            <a:r>
              <a:rPr lang="en-US" sz="2400" dirty="0" smtClean="0"/>
              <a:t>Decision </a:t>
            </a:r>
            <a:r>
              <a:rPr lang="en-US" sz="2400" dirty="0"/>
              <a:t>makers from the top line </a:t>
            </a:r>
            <a:r>
              <a:rPr lang="en-US" sz="2400" dirty="0" smtClean="0"/>
              <a:t>receive </a:t>
            </a:r>
            <a:r>
              <a:rPr lang="en-US" sz="2400" dirty="0"/>
              <a:t>imprecise answers on people questions from their </a:t>
            </a:r>
            <a:r>
              <a:rPr lang="en-US" sz="2400" dirty="0" smtClean="0"/>
              <a:t>HR</a:t>
            </a:r>
          </a:p>
          <a:p>
            <a:r>
              <a:rPr lang="en-US" sz="2400" dirty="0" smtClean="0"/>
              <a:t> By </a:t>
            </a:r>
            <a:r>
              <a:rPr lang="en-US" sz="2400" dirty="0"/>
              <a:t>connecting employee data to business performance best in class companies </a:t>
            </a:r>
            <a:r>
              <a:rPr lang="en-US" sz="2400" dirty="0" smtClean="0"/>
              <a:t>gain a distinctive </a:t>
            </a:r>
            <a:r>
              <a:rPr lang="en-US" sz="2400" dirty="0"/>
              <a:t>capability </a:t>
            </a:r>
            <a:r>
              <a:rPr lang="en-US" sz="2400" dirty="0" smtClean="0"/>
              <a:t>for ‘out thinking </a:t>
            </a:r>
            <a:r>
              <a:rPr lang="en-US" sz="2400" dirty="0"/>
              <a:t>and out </a:t>
            </a:r>
            <a:r>
              <a:rPr lang="en-US" sz="2400" dirty="0" smtClean="0"/>
              <a:t>executing </a:t>
            </a:r>
            <a:r>
              <a:rPr lang="en-US" sz="2400" dirty="0"/>
              <a:t>the competition’</a:t>
            </a:r>
          </a:p>
        </p:txBody>
      </p:sp>
    </p:spTree>
    <p:extLst>
      <p:ext uri="{BB962C8B-B14F-4D97-AF65-F5344CB8AC3E}">
        <p14:creationId xmlns:p14="http://schemas.microsoft.com/office/powerpoint/2010/main" xmlns="" val="10703822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892" y="216190"/>
            <a:ext cx="9509759" cy="1088136"/>
          </a:xfrm>
        </p:spPr>
        <p:txBody>
          <a:bodyPr>
            <a:normAutofit fontScale="90000"/>
          </a:bodyPr>
          <a:lstStyle/>
          <a:p>
            <a:r>
              <a:rPr lang="en-US" b="1" dirty="0"/>
              <a:t>Highlights of the 2017 EYA survey results</a:t>
            </a:r>
          </a:p>
        </p:txBody>
      </p:sp>
      <p:graphicFrame>
        <p:nvGraphicFramePr>
          <p:cNvPr id="7" name="Content Placeholder 6" descr="Interconnected Rings diagram showing three groups in overlapping circles"/>
          <p:cNvGraphicFramePr>
            <a:graphicFrameLocks noGrp="1"/>
          </p:cNvGraphicFramePr>
          <p:nvPr>
            <p:ph sz="half" idx="2"/>
            <p:extLst>
              <p:ext uri="{D42A27DB-BD31-4B8C-83A1-F6EECF244321}">
                <p14:modId xmlns:p14="http://schemas.microsoft.com/office/powerpoint/2010/main" xmlns="" val="902494749"/>
              </p:ext>
            </p:extLst>
          </p:nvPr>
        </p:nvGraphicFramePr>
        <p:xfrm>
          <a:off x="7192963" y="1573213"/>
          <a:ext cx="4808537" cy="4354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sz="half" idx="1"/>
          </p:nvPr>
        </p:nvSpPr>
        <p:spPr>
          <a:xfrm>
            <a:off x="408214" y="1572768"/>
            <a:ext cx="6784749" cy="4142232"/>
          </a:xfrm>
        </p:spPr>
        <p:txBody>
          <a:bodyPr>
            <a:noAutofit/>
          </a:bodyPr>
          <a:lstStyle/>
          <a:p>
            <a:r>
              <a:rPr lang="en-US" sz="2800" dirty="0" smtClean="0"/>
              <a:t>The </a:t>
            </a:r>
            <a:r>
              <a:rPr lang="en-US" sz="2800" dirty="0"/>
              <a:t>results suggest that the models for the delivery of HR have </a:t>
            </a:r>
            <a:r>
              <a:rPr lang="en-US" sz="2800" dirty="0" smtClean="0"/>
              <a:t>improved: policies, process, and systems standardized </a:t>
            </a:r>
          </a:p>
          <a:p>
            <a:r>
              <a:rPr lang="en-US" sz="2800" dirty="0" smtClean="0"/>
              <a:t>There is disparity between people data required and data available to support business decisions. </a:t>
            </a:r>
            <a:endParaRPr lang="en-US" sz="2800" dirty="0"/>
          </a:p>
          <a:p>
            <a:r>
              <a:rPr lang="en-US" sz="2800" dirty="0" smtClean="0"/>
              <a:t>The performance of the </a:t>
            </a:r>
            <a:r>
              <a:rPr lang="en-US" sz="2800" dirty="0"/>
              <a:t>different practices surveyed </a:t>
            </a:r>
            <a:r>
              <a:rPr lang="en-US" sz="2800" dirty="0" smtClean="0"/>
              <a:t>reveals  a number hidden strengths, potential and opportunities </a:t>
            </a:r>
            <a:endParaRPr lang="en-US" sz="2800" dirty="0"/>
          </a:p>
        </p:txBody>
      </p:sp>
    </p:spTree>
    <p:extLst>
      <p:ext uri="{BB962C8B-B14F-4D97-AF65-F5344CB8AC3E}">
        <p14:creationId xmlns:p14="http://schemas.microsoft.com/office/powerpoint/2010/main" xmlns="" val="14410757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HR Analytics maturity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55140019"/>
              </p:ext>
            </p:extLst>
          </p:nvPr>
        </p:nvGraphicFramePr>
        <p:xfrm>
          <a:off x="1341438" y="1573213"/>
          <a:ext cx="9509125" cy="42887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9575727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Lessons learned</a:t>
            </a:r>
            <a:endParaRPr lang="en-US" b="1" dirty="0"/>
          </a:p>
        </p:txBody>
      </p:sp>
      <p:sp>
        <p:nvSpPr>
          <p:cNvPr id="3" name="Content Placeholder 2"/>
          <p:cNvSpPr>
            <a:spLocks noGrp="1"/>
          </p:cNvSpPr>
          <p:nvPr>
            <p:ph idx="1"/>
          </p:nvPr>
        </p:nvSpPr>
        <p:spPr/>
        <p:txBody>
          <a:bodyPr>
            <a:normAutofit fontScale="85000" lnSpcReduction="20000"/>
          </a:bodyPr>
          <a:lstStyle/>
          <a:p>
            <a:r>
              <a:rPr lang="en-US" sz="4300" dirty="0" smtClean="0">
                <a:latin typeface="David" panose="020E0502060401010101" pitchFamily="34" charset="-79"/>
                <a:cs typeface="David" panose="020E0502060401010101" pitchFamily="34" charset="-79"/>
              </a:rPr>
              <a:t>The results highlight a success story regarding improved HR processes and systems</a:t>
            </a:r>
          </a:p>
          <a:p>
            <a:r>
              <a:rPr lang="en-US" sz="4300" dirty="0" smtClean="0">
                <a:latin typeface="David" panose="020E0502060401010101" pitchFamily="34" charset="-79"/>
                <a:cs typeface="David" panose="020E0502060401010101" pitchFamily="34" charset="-79"/>
              </a:rPr>
              <a:t>The </a:t>
            </a:r>
            <a:r>
              <a:rPr lang="en-US" sz="4300" dirty="0" smtClean="0">
                <a:latin typeface="David" panose="020E0502060401010101" pitchFamily="34" charset="-79"/>
                <a:cs typeface="David" panose="020E0502060401010101" pitchFamily="34" charset="-79"/>
              </a:rPr>
              <a:t>findings also indicate missed opportunities for HR and suggest the priorities for the future development</a:t>
            </a:r>
          </a:p>
          <a:p>
            <a:r>
              <a:rPr lang="en-US" sz="4300" dirty="0" smtClean="0">
                <a:latin typeface="David" panose="020E0502060401010101" pitchFamily="34" charset="-79"/>
                <a:cs typeface="David" panose="020E0502060401010101" pitchFamily="34" charset="-79"/>
              </a:rPr>
              <a:t>Data driven approaches can drive good HR practices and can ultimately improve business outcomes</a:t>
            </a:r>
          </a:p>
          <a:p>
            <a:r>
              <a:rPr lang="en-US" dirty="0" smtClean="0"/>
              <a:t> </a:t>
            </a:r>
            <a:endParaRPr lang="en-US" dirty="0" smtClean="0"/>
          </a:p>
          <a:p>
            <a:endParaRPr lang="en-US" dirty="0"/>
          </a:p>
        </p:txBody>
      </p:sp>
    </p:spTree>
    <p:extLst>
      <p:ext uri="{BB962C8B-B14F-4D97-AF65-F5344CB8AC3E}">
        <p14:creationId xmlns:p14="http://schemas.microsoft.com/office/powerpoint/2010/main" xmlns="" val="8354283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cean painting presentation (widescreen).potx" id="{7D8F5DB3-F878-46D5-AF2D-2DD5B7369221}" vid="{9251DF30-C224-466C-9BFA-3064FAD55731}"/>
    </a:ext>
  </a:ext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Ocean painting presentation (widescreen)</Template>
  <TotalTime>1190</TotalTime>
  <Words>520</Words>
  <Application>Microsoft Office PowerPoint</Application>
  <PresentationFormat>Custom</PresentationFormat>
  <Paragraphs>75</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Ocean 16x9</vt:lpstr>
      <vt:lpstr>HR ANALYTICS</vt:lpstr>
      <vt:lpstr>Outline</vt:lpstr>
      <vt:lpstr>EYA: A Corporate Survey on People and Culture Management (PCM)</vt:lpstr>
      <vt:lpstr>Methodology</vt:lpstr>
      <vt:lpstr>About the 2017 EYA Theme</vt:lpstr>
      <vt:lpstr>HR analytics</vt:lpstr>
      <vt:lpstr>Highlights of the 2017 EYA survey results</vt:lpstr>
      <vt:lpstr>HR Analytics maturity</vt:lpstr>
      <vt:lpstr>Lessons learned</vt:lpstr>
      <vt:lpstr>Thank you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Julius F. Kikooma</dc:creator>
  <cp:lastModifiedBy>hasifa kabejja</cp:lastModifiedBy>
  <cp:revision>25</cp:revision>
  <dcterms:created xsi:type="dcterms:W3CDTF">2017-09-19T16:51:46Z</dcterms:created>
  <dcterms:modified xsi:type="dcterms:W3CDTF">2017-09-25T09:44:46Z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