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78" r:id="rId4"/>
    <p:sldId id="258" r:id="rId5"/>
    <p:sldId id="279" r:id="rId6"/>
    <p:sldId id="261" r:id="rId7"/>
    <p:sldId id="280" r:id="rId8"/>
    <p:sldId id="288" r:id="rId9"/>
    <p:sldId id="283" r:id="rId10"/>
    <p:sldId id="286" r:id="rId11"/>
    <p:sldId id="285" r:id="rId12"/>
    <p:sldId id="281" r:id="rId13"/>
    <p:sldId id="282" r:id="rId14"/>
    <p:sldId id="269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07" autoAdjust="0"/>
    <p:restoredTop sz="94851"/>
  </p:normalViewPr>
  <p:slideViewPr>
    <p:cSldViewPr snapToGrid="0">
      <p:cViewPr varScale="1">
        <p:scale>
          <a:sx n="68" d="100"/>
          <a:sy n="68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4C8E-018D-4D69-850B-50AAABD8DC2A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6D2E4-7EBD-4961-BBEA-E39B548D1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48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meet their obligation to support children with basic scholastic materials and meals at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6D2E4-7EBD-4961-BBEA-E39B548D1B7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617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Triangulation useful for  cross validation and reliability </a:t>
            </a:r>
          </a:p>
          <a:p>
            <a:r>
              <a:rPr lang="en-US" dirty="0"/>
              <a:t>Qualitative and quantitative collected concurrently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D2E4-7EBD-4961-BBEA-E39B548D1B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892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Children's Revised Impact of Event Scale (CRIES) </a:t>
            </a:r>
            <a:r>
              <a:rPr lang="en-US" dirty="0"/>
              <a:t>Perrin, S., </a:t>
            </a:r>
            <a:r>
              <a:rPr lang="en-US" dirty="0" err="1"/>
              <a:t>Meiser</a:t>
            </a:r>
            <a:r>
              <a:rPr lang="en-US" dirty="0"/>
              <a:t>-Stedman, R., &amp; Smith, P. (2005)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6D2E4-7EBD-4961-BBEA-E39B548D1B7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9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Quantitative results indicate that there is a significant positive correlation between parental and community involvement and children’s schooling (R=0.0303; R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=0.92; p=0.00&lt;0.05); </a:t>
            </a:r>
          </a:p>
          <a:p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Community involvement  (β=0.303;β=0.276;p=0.001&lt; 0.05)  predicting children’s schooling more than their parental involvement (β=0.079; β=0.057; p=0.488&gt;0.05).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D2E4-7EBD-4961-BBEA-E39B548D1B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733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Quantitative results indicate that there is a significant positive correlation between parental and community involvement and children’s schooling (R=0.0303; R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=0.92; p=0.00&lt;0.05); </a:t>
            </a:r>
          </a:p>
          <a:p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Community involvement  (β=0.303;β=0.276;p=0.001&lt; 0.05)  predicting children’s schooling more than their parental involvement (β=0.079; β=0.057; p=0.488&gt;0.05).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D2E4-7EBD-4961-BBEA-E39B548D1B7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85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7C73-355A-4ECA-832A-6290C453B657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FBF24-FD89-42C8-AB52-B206F5F85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19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7C73-355A-4ECA-832A-6290C453B657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FBF24-FD89-42C8-AB52-B206F5F85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68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7C73-355A-4ECA-832A-6290C453B657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FBF24-FD89-42C8-AB52-B206F5F85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03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7C73-355A-4ECA-832A-6290C453B657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FBF24-FD89-42C8-AB52-B206F5F85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11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7C73-355A-4ECA-832A-6290C453B657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FBF24-FD89-42C8-AB52-B206F5F85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986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7C73-355A-4ECA-832A-6290C453B657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FBF24-FD89-42C8-AB52-B206F5F85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50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7C73-355A-4ECA-832A-6290C453B657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FBF24-FD89-42C8-AB52-B206F5F85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28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7C73-355A-4ECA-832A-6290C453B657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FBF24-FD89-42C8-AB52-B206F5F85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39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7C73-355A-4ECA-832A-6290C453B657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FBF24-FD89-42C8-AB52-B206F5F85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5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7C73-355A-4ECA-832A-6290C453B657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FBF24-FD89-42C8-AB52-B206F5F85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06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7C73-355A-4ECA-832A-6290C453B657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FBF24-FD89-42C8-AB52-B206F5F85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97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57C73-355A-4ECA-832A-6290C453B657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26ACD074-0C42-DB4D-B6A4-7F005870162C}"/>
              </a:ext>
            </a:extLst>
          </p:cNvPr>
          <p:cNvSpPr txBox="1">
            <a:spLocks/>
          </p:cNvSpPr>
          <p:nvPr userDrawn="1"/>
        </p:nvSpPr>
        <p:spPr>
          <a:xfrm>
            <a:off x="3262112" y="6303351"/>
            <a:ext cx="56677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Makerere University Research and Innovations Fund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0203AE9-6DF8-8D47-9AA0-BA9C23D260D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16457" y="5643481"/>
            <a:ext cx="1273364" cy="1082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59B1CA-0CEB-F04A-8B88-DE619C96B00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82943" y="5806810"/>
            <a:ext cx="992600" cy="9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58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82880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Children’s tales: the reality of Covid-19 related trauma on school children in rural Busoga, Uganda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8639" y="3634450"/>
            <a:ext cx="8119546" cy="1620455"/>
          </a:xfrm>
        </p:spPr>
        <p:txBody>
          <a:bodyPr>
            <a:normAutofit fontScale="62500" lnSpcReduction="20000"/>
          </a:bodyPr>
          <a:lstStyle/>
          <a:p>
            <a:r>
              <a:rPr lang="en-US" sz="2800" b="1" dirty="0"/>
              <a:t>Makerere University School of Psychology</a:t>
            </a:r>
          </a:p>
          <a:p>
            <a:r>
              <a:rPr lang="en-US" dirty="0"/>
              <a:t> </a:t>
            </a:r>
          </a:p>
          <a:p>
            <a:endParaRPr lang="en-GB" sz="3600" b="1" dirty="0"/>
          </a:p>
          <a:p>
            <a:r>
              <a:rPr lang="en-GB" sz="2800" b="1" dirty="0"/>
              <a:t>Research Dissemination </a:t>
            </a:r>
          </a:p>
          <a:p>
            <a:r>
              <a:rPr lang="en-GB" sz="2800" b="1" dirty="0"/>
              <a:t>1</a:t>
            </a:r>
            <a:r>
              <a:rPr lang="en-GB" sz="2800" b="1" baseline="30000" dirty="0"/>
              <a:t>st</a:t>
            </a:r>
            <a:r>
              <a:rPr lang="en-GB" sz="2800" b="1" dirty="0"/>
              <a:t> February, 2021</a:t>
            </a:r>
            <a:endParaRPr lang="en-US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BB5EE5C-79DA-C54B-8C60-04354EB7FC32}"/>
              </a:ext>
            </a:extLst>
          </p:cNvPr>
          <p:cNvSpPr/>
          <p:nvPr/>
        </p:nvSpPr>
        <p:spPr>
          <a:xfrm>
            <a:off x="621323" y="2590800"/>
            <a:ext cx="10456985" cy="6682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Investigators:</a:t>
            </a:r>
          </a:p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R. Balikoowa</a:t>
            </a:r>
            <a:r>
              <a:rPr lang="en-US" sz="2000" dirty="0">
                <a:solidFill>
                  <a:schemeClr val="tx1"/>
                </a:solidFill>
              </a:rPr>
              <a:t>, D. </a:t>
            </a:r>
            <a:r>
              <a:rPr lang="en-US" sz="2000" dirty="0" err="1">
                <a:solidFill>
                  <a:schemeClr val="tx1"/>
                </a:solidFill>
              </a:rPr>
              <a:t>Ojiambo</a:t>
            </a:r>
            <a:r>
              <a:rPr lang="en-US" sz="2000" dirty="0">
                <a:solidFill>
                  <a:schemeClr val="tx1"/>
                </a:solidFill>
              </a:rPr>
              <a:t>, G. </a:t>
            </a:r>
            <a:r>
              <a:rPr lang="en-US" sz="2000" dirty="0" err="1">
                <a:solidFill>
                  <a:schemeClr val="tx1"/>
                </a:solidFill>
              </a:rPr>
              <a:t>Mwesigwa</a:t>
            </a:r>
            <a:r>
              <a:rPr lang="en-US" sz="2000" dirty="0">
                <a:solidFill>
                  <a:schemeClr val="tx1"/>
                </a:solidFill>
              </a:rPr>
              <a:t>, R. </a:t>
            </a:r>
            <a:r>
              <a:rPr lang="en-US" sz="2000" dirty="0" err="1">
                <a:solidFill>
                  <a:schemeClr val="tx1"/>
                </a:solidFill>
              </a:rPr>
              <a:t>Kayanga</a:t>
            </a:r>
            <a:r>
              <a:rPr lang="en-US" sz="2000" dirty="0">
                <a:solidFill>
                  <a:schemeClr val="tx1"/>
                </a:solidFill>
              </a:rPr>
              <a:t>, J.F </a:t>
            </a:r>
            <a:r>
              <a:rPr lang="en-US" sz="2000" dirty="0" err="1">
                <a:solidFill>
                  <a:schemeClr val="tx1"/>
                </a:solidFill>
              </a:rPr>
              <a:t>Kikooma</a:t>
            </a:r>
            <a:r>
              <a:rPr lang="en-US" sz="2000" dirty="0">
                <a:solidFill>
                  <a:schemeClr val="tx1"/>
                </a:solidFill>
              </a:rPr>
              <a:t>, &amp; M.M </a:t>
            </a:r>
            <a:r>
              <a:rPr lang="en-US" sz="2000" dirty="0" err="1">
                <a:solidFill>
                  <a:schemeClr val="tx1"/>
                </a:solidFill>
              </a:rPr>
              <a:t>Baluku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74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00540E-164A-744E-8209-1449892E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F2F6AA-3B23-3D42-B663-36F0B311A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,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A73976-47F9-3243-8455-11273513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1015"/>
            <a:ext cx="12351434" cy="70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227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DBFCD2-E65B-4D41-880A-F4289836C4C6}"/>
              </a:ext>
            </a:extLst>
          </p:cNvPr>
          <p:cNvSpPr/>
          <p:nvPr/>
        </p:nvSpPr>
        <p:spPr>
          <a:xfrm>
            <a:off x="578160" y="92598"/>
            <a:ext cx="7003258" cy="354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Qualitative Results: Perceptions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358DC7-58F8-354C-AB83-B7F763031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019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4784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89737D-68CD-A14D-9873-E0AD9F973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Observations/Discussion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0A3FF4-5BC8-0744-B6F0-C86F0A29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8296"/>
            <a:ext cx="11471031" cy="4403187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Children are not as challenged much by adherence as they are by the inconvenience brought about by the observance/adherence</a:t>
            </a:r>
            <a:endParaRPr lang="en-US" dirty="0"/>
          </a:p>
          <a:p>
            <a:r>
              <a:rPr lang="en-GB" dirty="0"/>
              <a:t>The more the children feel inconvenienced by the adherence to the preventive measures, the less they behave as expected. </a:t>
            </a:r>
          </a:p>
          <a:p>
            <a:r>
              <a:rPr lang="en-GB" dirty="0"/>
              <a:t>Regardless of the gender of the pupil, their behaviour is equally affected the same way, during the Covid-19 preventive situation. </a:t>
            </a:r>
          </a:p>
          <a:p>
            <a:r>
              <a:rPr lang="en-US" dirty="0"/>
              <a:t>The contribution to the reported trauma signs are a big interplay of other factors at large (Contributing over 90%). </a:t>
            </a:r>
          </a:p>
          <a:p>
            <a:r>
              <a:rPr lang="en-US" dirty="0"/>
              <a:t>Although both girls and boys are affected differently, the effect on their trauma evidently weigh the same magnitude. 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0744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89737D-68CD-A14D-9873-E0AD9F973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0A3FF4-5BC8-0744-B6F0-C86F0A29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296"/>
            <a:ext cx="11175610" cy="4403187"/>
          </a:xfrm>
        </p:spPr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Covid-19 preventive measures were more traumatizing to school children much more than the virus itself.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Although children have been affected by the advent of Covid-19 and school closure, there are much more psychosocial and socioeconomic hinderances to their normal life, in the rural areas of Busoga.</a:t>
            </a:r>
          </a:p>
          <a:p>
            <a:pPr algn="just"/>
            <a:endParaRPr lang="en-US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451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316" y="402518"/>
            <a:ext cx="10515600" cy="111441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Recommendations</a:t>
            </a:r>
            <a:endParaRPr lang="en-US" sz="36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8" y="1546914"/>
            <a:ext cx="11332887" cy="4351338"/>
          </a:xfrm>
        </p:spPr>
        <p:txBody>
          <a:bodyPr>
            <a:normAutofit/>
          </a:bodyPr>
          <a:lstStyle/>
          <a:p>
            <a:r>
              <a:rPr lang="en-US" dirty="0"/>
              <a:t>As a public health concern, all the information on, and prevention of the spread of Covid-19 should be as inclusive and less abstract as possible.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algn="just"/>
            <a:r>
              <a:rPr lang="en-US" dirty="0"/>
              <a:t>Children, especially the school going should always receive guidance and counseling, in their communities and at all school centers, in order to reduce and/or avert the likely serious psychological effects: (like peritraumatic and pre-traumatic stress disorders, pathological aggression, multigenerational trauma challenges).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72582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C1AA5-254E-2F4A-97F5-3B65247B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226F5A-53A8-D14C-91BD-6A6875F7D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430" y="1690687"/>
            <a:ext cx="12320779" cy="4633913"/>
          </a:xfrm>
        </p:spPr>
        <p:txBody>
          <a:bodyPr/>
          <a:lstStyle/>
          <a:p>
            <a:r>
              <a:rPr lang="en-US" dirty="0"/>
              <a:t>Children sharing their experiences</a:t>
            </a:r>
          </a:p>
          <a:p>
            <a:r>
              <a:rPr lang="en-US" dirty="0"/>
              <a:t>Research Assistants </a:t>
            </a:r>
          </a:p>
          <a:p>
            <a:r>
              <a:rPr lang="en-US" dirty="0"/>
              <a:t>Covid-19 Taskforce/office of the RDCs (</a:t>
            </a:r>
            <a:r>
              <a:rPr lang="en-US" dirty="0" err="1"/>
              <a:t>Luuka</a:t>
            </a:r>
            <a:r>
              <a:rPr lang="en-US" dirty="0"/>
              <a:t>, </a:t>
            </a:r>
            <a:r>
              <a:rPr lang="en-US" dirty="0" err="1"/>
              <a:t>Mayuge</a:t>
            </a:r>
            <a:r>
              <a:rPr lang="en-US" dirty="0"/>
              <a:t> and Kamuli)</a:t>
            </a:r>
          </a:p>
          <a:p>
            <a:r>
              <a:rPr lang="en-US" dirty="0"/>
              <a:t>The </a:t>
            </a:r>
            <a:r>
              <a:rPr lang="en-US" b="1" dirty="0"/>
              <a:t>Government of Uganda, through the Makerere University Research and Innovations Fund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C2D680DD-9EB3-CB4E-BDE1-B21F8C39B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22" y="-522153"/>
            <a:ext cx="12198448" cy="63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400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83DA6-D40E-FD43-8F81-A455CF74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1784F1-11C3-A640-8A37-6851FC0E0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380" y="1690688"/>
            <a:ext cx="10409420" cy="4486275"/>
          </a:xfrm>
        </p:spPr>
        <p:txBody>
          <a:bodyPr>
            <a:normAutofit/>
          </a:bodyPr>
          <a:lstStyle/>
          <a:p>
            <a:r>
              <a:rPr lang="en-GB" dirty="0"/>
              <a:t>School children constitute  about 34% </a:t>
            </a:r>
          </a:p>
          <a:p>
            <a:r>
              <a:rPr lang="en-GB" dirty="0"/>
              <a:t>About 63% are in pre-primary and primary/elementary school</a:t>
            </a:r>
          </a:p>
          <a:p>
            <a:r>
              <a:rPr lang="en-GB" dirty="0"/>
              <a:t>Busoga sub-region constitutes about 10% of the pre/primary</a:t>
            </a:r>
          </a:p>
          <a:p>
            <a:r>
              <a:rPr lang="en-GB" dirty="0"/>
              <a:t>Schools were closed (in Uganda) on Mar 20, 2020 after WHO declaration Mar 11</a:t>
            </a:r>
          </a:p>
          <a:p>
            <a:r>
              <a:rPr lang="en-GB" dirty="0"/>
              <a:t>No known child-focused relay of Covid-19 related information </a:t>
            </a:r>
          </a:p>
          <a:p>
            <a:r>
              <a:rPr lang="en-US" dirty="0"/>
              <a:t>Interventions (mainly) concentrated in urban centers</a:t>
            </a:r>
          </a:p>
          <a:p>
            <a:r>
              <a:rPr lang="en-US" dirty="0"/>
              <a:t>The advance of the novel corona virus outshone/dwarfed all other</a:t>
            </a:r>
          </a:p>
          <a:p>
            <a:r>
              <a:rPr lang="en-US" dirty="0"/>
              <a:t>            (already) biting socioeconomic 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605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DBFBCF-F2DF-344D-9AF9-11ECFAA9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52" y="1"/>
            <a:ext cx="10515600" cy="988142"/>
          </a:xfrm>
        </p:spPr>
        <p:txBody>
          <a:bodyPr/>
          <a:lstStyle/>
          <a:p>
            <a:r>
              <a:rPr lang="en-US" b="1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9521B9-4757-804E-ACC8-283BC5F8F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988144"/>
            <a:ext cx="11956026" cy="59730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AU" dirty="0"/>
              <a:t>To obtain first-hand information on the psychosocial impact of Covid-19 pandemic on school children in rural Busoga, through:</a:t>
            </a:r>
            <a:endParaRPr lang="en-US" dirty="0"/>
          </a:p>
          <a:p>
            <a:pPr marL="514350" lvl="0" indent="-514350">
              <a:buFont typeface="+mj-lt"/>
              <a:buAutoNum type="arabicParenR"/>
            </a:pPr>
            <a:r>
              <a:rPr lang="en-AU" dirty="0"/>
              <a:t>Exploring their lived experiences of Covid-19</a:t>
            </a:r>
          </a:p>
          <a:p>
            <a:pPr lvl="0">
              <a:buFont typeface="+mj-lt"/>
              <a:buAutoNum type="arabicParenR"/>
            </a:pPr>
            <a:endParaRPr lang="en-US" sz="1000" dirty="0"/>
          </a:p>
          <a:p>
            <a:pPr marL="514350" lvl="0" indent="-514350">
              <a:buFont typeface="+mj-lt"/>
              <a:buAutoNum type="arabicParenR"/>
            </a:pPr>
            <a:r>
              <a:rPr lang="en-AU" dirty="0"/>
              <a:t>Discovering their perception of the public health measures as regards the Covid-19 in their protection</a:t>
            </a:r>
          </a:p>
          <a:p>
            <a:pPr lvl="0">
              <a:buFont typeface="+mj-lt"/>
              <a:buAutoNum type="arabicParenR"/>
            </a:pPr>
            <a:endParaRPr lang="en-US" sz="700" dirty="0"/>
          </a:p>
          <a:p>
            <a:pPr marL="514350" lvl="0" indent="-514350">
              <a:buFont typeface="+mj-lt"/>
              <a:buAutoNum type="arabicParenR"/>
            </a:pPr>
            <a:r>
              <a:rPr lang="en-AU" dirty="0"/>
              <a:t>Ascertaining their understanding of the media and general public information about Covid-19</a:t>
            </a:r>
          </a:p>
          <a:p>
            <a:pPr lvl="0">
              <a:buFont typeface="+mj-lt"/>
              <a:buAutoNum type="arabicParenR"/>
            </a:pPr>
            <a:endParaRPr lang="en-US" sz="800" dirty="0"/>
          </a:p>
          <a:p>
            <a:pPr marL="514350" lvl="0" indent="-514350">
              <a:buFont typeface="+mj-lt"/>
              <a:buAutoNum type="arabicParenR"/>
            </a:pPr>
            <a:r>
              <a:rPr lang="en-AU" dirty="0"/>
              <a:t>Establishing if there is any association between Covid-19 preventive measures and their trauma.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216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944381" y="346116"/>
            <a:ext cx="73455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 dirty="0">
                <a:ea typeface="Arial" panose="020B0604020202020204" pitchFamily="34" charset="0"/>
              </a:rPr>
              <a:t>Methods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CB95B26-8956-3E4D-955D-2B3C8688EA93}"/>
              </a:ext>
            </a:extLst>
          </p:cNvPr>
          <p:cNvSpPr/>
          <p:nvPr/>
        </p:nvSpPr>
        <p:spPr>
          <a:xfrm>
            <a:off x="663677" y="1245368"/>
            <a:ext cx="744793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/>
              <a:t>Cross-sectional mixed methods study  between August and September 2020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Quantitative survey with 418 children</a:t>
            </a:r>
          </a:p>
          <a:p>
            <a:pPr lvl="1"/>
            <a:r>
              <a:rPr lang="en-US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Qualitative interviews and focus groups with 36 children (from 11 to 15 years)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child-focused methodologies: picture drawings, focus group conversations, story circles and notes writing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700" dirty="0"/>
              <a:t>Adult participants consented and children assented</a:t>
            </a:r>
            <a:endParaRPr lang="en-US" sz="2700" dirty="0"/>
          </a:p>
        </p:txBody>
      </p:sp>
      <p:pic>
        <p:nvPicPr>
          <p:cNvPr id="1026" name="Picture 2" descr="Busoga - Wikipedia">
            <a:extLst>
              <a:ext uri="{FF2B5EF4-FFF2-40B4-BE49-F238E27FC236}">
                <a16:creationId xmlns:a16="http://schemas.microsoft.com/office/drawing/2014/main" xmlns="" id="{0F17D3B9-733D-9044-A83B-41894845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5554" y="346116"/>
            <a:ext cx="4563718" cy="496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1E1E9A-10CE-6E4D-B6AC-1A5561FD40DB}"/>
              </a:ext>
            </a:extLst>
          </p:cNvPr>
          <p:cNvSpPr/>
          <p:nvPr/>
        </p:nvSpPr>
        <p:spPr>
          <a:xfrm>
            <a:off x="11235557" y="3136854"/>
            <a:ext cx="1181747" cy="173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BUSOGA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C8758CA6-1B7E-1642-8659-A3719D89103D}"/>
              </a:ext>
            </a:extLst>
          </p:cNvPr>
          <p:cNvCxnSpPr>
            <a:cxnSpLocks/>
          </p:cNvCxnSpPr>
          <p:nvPr/>
        </p:nvCxnSpPr>
        <p:spPr>
          <a:xfrm flipH="1">
            <a:off x="10957007" y="3185658"/>
            <a:ext cx="384509" cy="251569"/>
          </a:xfrm>
          <a:prstGeom prst="straightConnector1">
            <a:avLst/>
          </a:prstGeom>
          <a:ln w="60325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943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EE4A81-17EB-0740-AA25-99BCFFF8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Quantitative Variables 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FB0687-C97A-474B-B096-93A60CBC6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Adherence  to Covid-19 preventive measures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Adherence inconvenience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Behaviour</a:t>
            </a:r>
            <a:r>
              <a:rPr lang="en-US" dirty="0"/>
              <a:t> dysfunction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Trauma signs </a:t>
            </a:r>
          </a:p>
        </p:txBody>
      </p:sp>
    </p:spTree>
    <p:extLst>
      <p:ext uri="{BB962C8B-B14F-4D97-AF65-F5344CB8AC3E}">
        <p14:creationId xmlns:p14="http://schemas.microsoft.com/office/powerpoint/2010/main" xmlns="" val="222730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C2D105E2-17C6-3F45-B095-780EAEDA5235}"/>
              </a:ext>
            </a:extLst>
          </p:cNvPr>
          <p:cNvSpPr/>
          <p:nvPr/>
        </p:nvSpPr>
        <p:spPr>
          <a:xfrm>
            <a:off x="8052619" y="2153265"/>
            <a:ext cx="1032387" cy="60468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61" y="204726"/>
            <a:ext cx="10515600" cy="78801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Results: </a:t>
            </a:r>
            <a:r>
              <a:rPr lang="en-US" sz="3600" b="1" dirty="0"/>
              <a:t>Quantitative</a:t>
            </a:r>
            <a:endParaRPr lang="en-US" sz="3600" dirty="0">
              <a:latin typeface="+mn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FDEC2343-25BD-4042-ACF5-A0389A60C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5873901"/>
              </p:ext>
            </p:extLst>
          </p:nvPr>
        </p:nvGraphicFramePr>
        <p:xfrm>
          <a:off x="770440" y="1197461"/>
          <a:ext cx="5028476" cy="466976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3483">
                  <a:extLst>
                    <a:ext uri="{9D8B030D-6E8A-4147-A177-3AD203B41FA5}">
                      <a16:colId xmlns:a16="http://schemas.microsoft.com/office/drawing/2014/main" xmlns="" val="2929935834"/>
                    </a:ext>
                  </a:extLst>
                </a:gridCol>
                <a:gridCol w="1166907">
                  <a:extLst>
                    <a:ext uri="{9D8B030D-6E8A-4147-A177-3AD203B41FA5}">
                      <a16:colId xmlns:a16="http://schemas.microsoft.com/office/drawing/2014/main" xmlns="" val="1864472739"/>
                    </a:ext>
                  </a:extLst>
                </a:gridCol>
                <a:gridCol w="1013367">
                  <a:extLst>
                    <a:ext uri="{9D8B030D-6E8A-4147-A177-3AD203B41FA5}">
                      <a16:colId xmlns:a16="http://schemas.microsoft.com/office/drawing/2014/main" xmlns="" val="2076782845"/>
                    </a:ext>
                  </a:extLst>
                </a:gridCol>
                <a:gridCol w="1754719">
                  <a:extLst>
                    <a:ext uri="{9D8B030D-6E8A-4147-A177-3AD203B41FA5}">
                      <a16:colId xmlns:a16="http://schemas.microsoft.com/office/drawing/2014/main" xmlns="" val="3940746437"/>
                    </a:ext>
                  </a:extLst>
                </a:gridCol>
              </a:tblGrid>
              <a:tr h="44953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Demographics                            (N=418)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2924905"/>
                  </a:ext>
                </a:extLst>
              </a:tr>
              <a:tr h="7385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  <a:p>
                      <a:r>
                        <a:rPr lang="en-US" dirty="0"/>
                        <a:t> (%)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4969943"/>
                  </a:ext>
                </a:extLst>
              </a:tr>
              <a:tr h="386855">
                <a:tc rowSpan="2">
                  <a:txBody>
                    <a:bodyPr/>
                    <a:lstStyle/>
                    <a:p>
                      <a:r>
                        <a:rPr lang="en-US" sz="1600" b="1" dirty="0"/>
                        <a:t>Sex</a:t>
                      </a:r>
                    </a:p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59.1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3452766"/>
                  </a:ext>
                </a:extLst>
              </a:tr>
              <a:tr h="3868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40.9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24757679"/>
                  </a:ext>
                </a:extLst>
              </a:tr>
              <a:tr h="38685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Class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40.4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2780624"/>
                  </a:ext>
                </a:extLst>
              </a:tr>
              <a:tr h="3868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32.8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7319360"/>
                  </a:ext>
                </a:extLst>
              </a:tr>
              <a:tr h="386855">
                <a:tc rowSpan="3"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26.8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8191574"/>
                  </a:ext>
                </a:extLst>
              </a:tr>
              <a:tr h="3868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9088783"/>
                  </a:ext>
                </a:extLst>
              </a:tr>
              <a:tr h="3868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2633487"/>
                  </a:ext>
                </a:extLst>
              </a:tr>
              <a:tr h="386855"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Average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7006970"/>
                  </a:ext>
                </a:extLst>
              </a:tr>
              <a:tr h="3868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506588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7FEACB-8BA7-9243-B8D2-39E666B9CB64}"/>
              </a:ext>
            </a:extLst>
          </p:cNvPr>
          <p:cNvSpPr/>
          <p:nvPr/>
        </p:nvSpPr>
        <p:spPr>
          <a:xfrm>
            <a:off x="5416952" y="1197461"/>
            <a:ext cx="6655443" cy="536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Associations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3CECFC3-1FED-D548-AC18-3BD47C67B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1435286"/>
              </p:ext>
            </p:extLst>
          </p:nvPr>
        </p:nvGraphicFramePr>
        <p:xfrm>
          <a:off x="5472725" y="1828800"/>
          <a:ext cx="6719276" cy="3998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6261">
                  <a:extLst>
                    <a:ext uri="{9D8B030D-6E8A-4147-A177-3AD203B41FA5}">
                      <a16:colId xmlns:a16="http://schemas.microsoft.com/office/drawing/2014/main" xmlns="" val="702426788"/>
                    </a:ext>
                  </a:extLst>
                </a:gridCol>
                <a:gridCol w="1068050">
                  <a:extLst>
                    <a:ext uri="{9D8B030D-6E8A-4147-A177-3AD203B41FA5}">
                      <a16:colId xmlns:a16="http://schemas.microsoft.com/office/drawing/2014/main" xmlns="" val="954723942"/>
                    </a:ext>
                  </a:extLst>
                </a:gridCol>
                <a:gridCol w="1136539">
                  <a:extLst>
                    <a:ext uri="{9D8B030D-6E8A-4147-A177-3AD203B41FA5}">
                      <a16:colId xmlns:a16="http://schemas.microsoft.com/office/drawing/2014/main" xmlns="" val="2119093916"/>
                    </a:ext>
                  </a:extLst>
                </a:gridCol>
                <a:gridCol w="1311771">
                  <a:extLst>
                    <a:ext uri="{9D8B030D-6E8A-4147-A177-3AD203B41FA5}">
                      <a16:colId xmlns:a16="http://schemas.microsoft.com/office/drawing/2014/main" xmlns="" val="328943771"/>
                    </a:ext>
                  </a:extLst>
                </a:gridCol>
                <a:gridCol w="1311771">
                  <a:extLst>
                    <a:ext uri="{9D8B030D-6E8A-4147-A177-3AD203B41FA5}">
                      <a16:colId xmlns:a16="http://schemas.microsoft.com/office/drawing/2014/main" xmlns="" val="2691363344"/>
                    </a:ext>
                  </a:extLst>
                </a:gridCol>
                <a:gridCol w="684884">
                  <a:extLst>
                    <a:ext uri="{9D8B030D-6E8A-4147-A177-3AD203B41FA5}">
                      <a16:colId xmlns:a16="http://schemas.microsoft.com/office/drawing/2014/main" xmlns="" val="181355763"/>
                    </a:ext>
                  </a:extLst>
                </a:gridCol>
              </a:tblGrid>
              <a:tr h="3879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Adherence Inconv.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Trauma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Behaviour Dysfunction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88285362"/>
                  </a:ext>
                </a:extLst>
              </a:tr>
              <a:tr h="452789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Adherence Rem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Pearson Correlation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.124</a:t>
                      </a:r>
                      <a:r>
                        <a:rPr lang="en-US" sz="1200" baseline="30000" dirty="0">
                          <a:effectLst/>
                        </a:rPr>
                        <a:t>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.115</a:t>
                      </a:r>
                      <a:r>
                        <a:rPr lang="en-US" sz="1200" baseline="30000">
                          <a:effectLst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63381228"/>
                  </a:ext>
                </a:extLst>
              </a:tr>
              <a:tr h="220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Sig. (2-tailed)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.011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.147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21844125"/>
                  </a:ext>
                </a:extLst>
              </a:tr>
              <a:tr h="220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94888506"/>
                  </a:ext>
                </a:extLst>
              </a:tr>
              <a:tr h="452789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Adherence Inconv.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Pearson Correlation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.103</a:t>
                      </a:r>
                      <a:r>
                        <a:rPr lang="en-US" sz="1200" baseline="30000" dirty="0">
                          <a:effectLst/>
                        </a:rPr>
                        <a:t>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-.094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06120802"/>
                  </a:ext>
                </a:extLst>
              </a:tr>
              <a:tr h="226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Sig. (2-tailed)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.054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59196026"/>
                  </a:ext>
                </a:extLst>
              </a:tr>
              <a:tr h="220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20981882"/>
                  </a:ext>
                </a:extLst>
              </a:tr>
              <a:tr h="452789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Children Trauma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Pearson Correlation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103</a:t>
                      </a:r>
                      <a:r>
                        <a:rPr lang="en-US" sz="1200" baseline="30000" dirty="0">
                          <a:effectLst/>
                        </a:rPr>
                        <a:t>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91055251"/>
                  </a:ext>
                </a:extLst>
              </a:tr>
              <a:tr h="226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Sig. (2-tailed)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22655325"/>
                  </a:ext>
                </a:extLst>
              </a:tr>
              <a:tr h="220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79076667"/>
                  </a:ext>
                </a:extLst>
              </a:tr>
              <a:tr h="452789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Behaviour</a:t>
                      </a:r>
                      <a:r>
                        <a:rPr lang="en-US" sz="1600" b="1" dirty="0">
                          <a:effectLst/>
                        </a:rPr>
                        <a:t> Dysfunction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Pearson Correlation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.193</a:t>
                      </a:r>
                      <a:r>
                        <a:rPr lang="en-US" sz="1200" baseline="30000">
                          <a:effectLst/>
                        </a:rPr>
                        <a:t>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77694581"/>
                  </a:ext>
                </a:extLst>
              </a:tr>
              <a:tr h="226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Sig. (2-tailed)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17996535"/>
                  </a:ext>
                </a:extLst>
              </a:tr>
              <a:tr h="220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76816756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C46C548-477F-BE4E-B259-A150667ECD30}"/>
              </a:ext>
            </a:extLst>
          </p:cNvPr>
          <p:cNvSpPr/>
          <p:nvPr/>
        </p:nvSpPr>
        <p:spPr>
          <a:xfrm>
            <a:off x="7837833" y="2283342"/>
            <a:ext cx="1461958" cy="836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-124</a:t>
            </a:r>
          </a:p>
          <a:p>
            <a:pPr algn="ctr"/>
            <a:r>
              <a:rPr lang="en-US" dirty="0"/>
              <a:t>.011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9F6542E-F3C9-5D40-B134-F1332C23D3D0}"/>
              </a:ext>
            </a:extLst>
          </p:cNvPr>
          <p:cNvSpPr/>
          <p:nvPr/>
        </p:nvSpPr>
        <p:spPr>
          <a:xfrm>
            <a:off x="7837833" y="3794655"/>
            <a:ext cx="1461958" cy="836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103</a:t>
            </a:r>
          </a:p>
          <a:p>
            <a:pPr algn="ctr"/>
            <a:r>
              <a:rPr lang="en-US" dirty="0"/>
              <a:t>.034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60CEEA6-FE91-9F4B-9596-BBF7A8E72895}"/>
              </a:ext>
            </a:extLst>
          </p:cNvPr>
          <p:cNvSpPr/>
          <p:nvPr/>
        </p:nvSpPr>
        <p:spPr>
          <a:xfrm>
            <a:off x="9299791" y="2250561"/>
            <a:ext cx="1461958" cy="836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.115</a:t>
            </a:r>
          </a:p>
          <a:p>
            <a:pPr algn="ctr"/>
            <a:r>
              <a:rPr lang="en-US" dirty="0"/>
              <a:t>.018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91BEBBE-726D-8D42-A9A2-14D9C908344F}"/>
              </a:ext>
            </a:extLst>
          </p:cNvPr>
          <p:cNvSpPr/>
          <p:nvPr/>
        </p:nvSpPr>
        <p:spPr>
          <a:xfrm>
            <a:off x="8568814" y="3794655"/>
            <a:ext cx="3170902" cy="20141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.</a:t>
            </a:r>
            <a:r>
              <a:rPr lang="en-US" sz="4000" dirty="0">
                <a:solidFill>
                  <a:schemeClr val="tx1"/>
                </a:solidFill>
              </a:rPr>
              <a:t>.193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.000</a:t>
            </a:r>
          </a:p>
        </p:txBody>
      </p:sp>
    </p:spTree>
    <p:extLst>
      <p:ext uri="{BB962C8B-B14F-4D97-AF65-F5344CB8AC3E}">
        <p14:creationId xmlns:p14="http://schemas.microsoft.com/office/powerpoint/2010/main" xmlns="" val="26198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69" y="-62797"/>
            <a:ext cx="10515600" cy="788011"/>
          </a:xfrm>
        </p:spPr>
        <p:txBody>
          <a:bodyPr>
            <a:noAutofit/>
          </a:bodyPr>
          <a:lstStyle/>
          <a:p>
            <a:r>
              <a:rPr lang="en-US" sz="3600" b="1" dirty="0"/>
              <a:t>Quantitative: </a:t>
            </a:r>
            <a:r>
              <a:rPr lang="en-US" sz="3600" b="1" i="1" dirty="0"/>
              <a:t>Variable Effect</a:t>
            </a:r>
            <a:endParaRPr lang="en-US" sz="3600" i="1" dirty="0">
              <a:latin typeface="+mn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C269DF3-9D67-4A4B-BC46-BFB50C372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249081"/>
              </p:ext>
            </p:extLst>
          </p:nvPr>
        </p:nvGraphicFramePr>
        <p:xfrm>
          <a:off x="184876" y="770914"/>
          <a:ext cx="11658079" cy="495523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837265">
                  <a:extLst>
                    <a:ext uri="{9D8B030D-6E8A-4147-A177-3AD203B41FA5}">
                      <a16:colId xmlns:a16="http://schemas.microsoft.com/office/drawing/2014/main" xmlns="" val="2902011226"/>
                    </a:ext>
                  </a:extLst>
                </a:gridCol>
                <a:gridCol w="3914050">
                  <a:extLst>
                    <a:ext uri="{9D8B030D-6E8A-4147-A177-3AD203B41FA5}">
                      <a16:colId xmlns:a16="http://schemas.microsoft.com/office/drawing/2014/main" xmlns="" val="1590666390"/>
                    </a:ext>
                  </a:extLst>
                </a:gridCol>
                <a:gridCol w="3422642">
                  <a:extLst>
                    <a:ext uri="{9D8B030D-6E8A-4147-A177-3AD203B41FA5}">
                      <a16:colId xmlns:a16="http://schemas.microsoft.com/office/drawing/2014/main" xmlns="" val="2575043025"/>
                    </a:ext>
                  </a:extLst>
                </a:gridCol>
                <a:gridCol w="3484122">
                  <a:extLst>
                    <a:ext uri="{9D8B030D-6E8A-4147-A177-3AD203B41FA5}">
                      <a16:colId xmlns:a16="http://schemas.microsoft.com/office/drawing/2014/main" xmlns="" val="1497138053"/>
                    </a:ext>
                  </a:extLst>
                </a:gridCol>
              </a:tblGrid>
              <a:tr h="412448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Coefficients</a:t>
                      </a:r>
                      <a:r>
                        <a:rPr lang="en-US" sz="2400" baseline="30000" dirty="0" err="1">
                          <a:effectLst/>
                        </a:rPr>
                        <a:t>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539608"/>
                  </a:ext>
                </a:extLst>
              </a:tr>
              <a:tr h="739671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Model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b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Unstandardized </a:t>
                      </a:r>
                      <a:r>
                        <a:rPr lang="en-US" sz="2400" dirty="0">
                          <a:effectLst/>
                        </a:rPr>
                        <a:t>Coefficients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Sig.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b"/>
                </a:tc>
                <a:extLst>
                  <a:ext uri="{0D108BD9-81ED-4DB2-BD59-A6C34878D82A}">
                    <a16:rowId xmlns:a16="http://schemas.microsoft.com/office/drawing/2014/main" xmlns="" val="3851830497"/>
                  </a:ext>
                </a:extLst>
              </a:tr>
              <a:tr h="45348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5991660"/>
                  </a:ext>
                </a:extLst>
              </a:tr>
              <a:tr h="369895">
                <a:tc row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(Constant)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22.107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53540217"/>
                  </a:ext>
                </a:extLst>
              </a:tr>
              <a:tr h="3599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Gender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-.444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.560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32504679"/>
                  </a:ext>
                </a:extLst>
              </a:tr>
              <a:tr h="3599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.564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.031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24957428"/>
                  </a:ext>
                </a:extLst>
              </a:tr>
              <a:tr h="3599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Class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-1.130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.034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65488853"/>
                  </a:ext>
                </a:extLst>
              </a:tr>
              <a:tr h="7396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Adherence Remembrance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.387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56800014"/>
                  </a:ext>
                </a:extLst>
              </a:tr>
              <a:tr h="7396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Adherence Inconvinience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.408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.036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3822458"/>
                  </a:ext>
                </a:extLst>
              </a:tr>
              <a:tr h="40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</a:t>
                      </a:r>
                      <a:r>
                        <a:rPr lang="en-US" sz="2400" baseline="30000">
                          <a:effectLst/>
                        </a:rPr>
                        <a:t>2 </a:t>
                      </a:r>
                      <a:r>
                        <a:rPr lang="en-US" sz="2400">
                          <a:effectLst/>
                        </a:rPr>
                        <a:t>adjusted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.027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8563358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00FBB1F3-E2AE-A344-B615-A9A8AC74B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203" y="2395865"/>
            <a:ext cx="128989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7FEACB-8BA7-9243-B8D2-39E666B9CB64}"/>
              </a:ext>
            </a:extLst>
          </p:cNvPr>
          <p:cNvSpPr/>
          <p:nvPr/>
        </p:nvSpPr>
        <p:spPr>
          <a:xfrm>
            <a:off x="782204" y="725214"/>
            <a:ext cx="1916752" cy="536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Children’s Trauma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FE28FD9-2765-EB4E-A5B2-6B8B51479DD8}"/>
              </a:ext>
            </a:extLst>
          </p:cNvPr>
          <p:cNvSpPr/>
          <p:nvPr/>
        </p:nvSpPr>
        <p:spPr>
          <a:xfrm rot="21090662">
            <a:off x="3610691" y="695522"/>
            <a:ext cx="5236894" cy="20141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u="sng" dirty="0">
                <a:solidFill>
                  <a:schemeClr val="tx1"/>
                </a:solidFill>
              </a:rPr>
              <a:t>Age</a:t>
            </a:r>
            <a:r>
              <a:rPr lang="en-US" sz="4000" dirty="0">
                <a:solidFill>
                  <a:schemeClr val="tx1"/>
                </a:solidFill>
              </a:rPr>
              <a:t> &amp; </a:t>
            </a:r>
            <a:r>
              <a:rPr lang="en-US" sz="4000" u="sng" dirty="0">
                <a:solidFill>
                  <a:schemeClr val="tx1"/>
                </a:solidFill>
              </a:rPr>
              <a:t>Class level 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10DE2A22-28EA-7E46-8352-B22048DDA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0780678"/>
              </p:ext>
            </p:extLst>
          </p:nvPr>
        </p:nvGraphicFramePr>
        <p:xfrm>
          <a:off x="28133" y="15866"/>
          <a:ext cx="12056013" cy="678586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452724">
                  <a:extLst>
                    <a:ext uri="{9D8B030D-6E8A-4147-A177-3AD203B41FA5}">
                      <a16:colId xmlns:a16="http://schemas.microsoft.com/office/drawing/2014/main" xmlns="" val="2206456565"/>
                    </a:ext>
                  </a:extLst>
                </a:gridCol>
                <a:gridCol w="3826091">
                  <a:extLst>
                    <a:ext uri="{9D8B030D-6E8A-4147-A177-3AD203B41FA5}">
                      <a16:colId xmlns:a16="http://schemas.microsoft.com/office/drawing/2014/main" xmlns="" val="3943521205"/>
                    </a:ext>
                  </a:extLst>
                </a:gridCol>
                <a:gridCol w="4262528">
                  <a:extLst>
                    <a:ext uri="{9D8B030D-6E8A-4147-A177-3AD203B41FA5}">
                      <a16:colId xmlns:a16="http://schemas.microsoft.com/office/drawing/2014/main" xmlns="" val="1506818671"/>
                    </a:ext>
                  </a:extLst>
                </a:gridCol>
                <a:gridCol w="2514670">
                  <a:extLst>
                    <a:ext uri="{9D8B030D-6E8A-4147-A177-3AD203B41FA5}">
                      <a16:colId xmlns:a16="http://schemas.microsoft.com/office/drawing/2014/main" xmlns="" val="1950296533"/>
                    </a:ext>
                  </a:extLst>
                </a:gridCol>
              </a:tblGrid>
              <a:tr h="502897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Behavioral Challenges </a:t>
                      </a:r>
                      <a:r>
                        <a:rPr lang="en-US" sz="2000" b="1" dirty="0">
                          <a:effectLst/>
                        </a:rPr>
                        <a:t>        </a:t>
                      </a:r>
                      <a:r>
                        <a:rPr lang="en-US" sz="2000" dirty="0" err="1">
                          <a:effectLst/>
                        </a:rPr>
                        <a:t>Coefficients</a:t>
                      </a:r>
                      <a:r>
                        <a:rPr lang="en-US" sz="2000" baseline="30000" dirty="0" err="1">
                          <a:effectLst/>
                        </a:rPr>
                        <a:t>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0053718"/>
                  </a:ext>
                </a:extLst>
              </a:tr>
              <a:tr h="1042277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Unstandardized Coefficients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Sig.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069916214"/>
                  </a:ext>
                </a:extLst>
              </a:tr>
              <a:tr h="25023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2447776"/>
                  </a:ext>
                </a:extLst>
              </a:tr>
              <a:tr h="423562">
                <a:tc rowSpan="7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(Constant)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27.143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.000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5963071"/>
                  </a:ext>
                </a:extLst>
              </a:tr>
              <a:tr h="473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Gender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.981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9729849"/>
                  </a:ext>
                </a:extLst>
              </a:tr>
              <a:tr h="473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.356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68341909"/>
                  </a:ext>
                </a:extLst>
              </a:tr>
              <a:tr h="473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Class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.376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.229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54288278"/>
                  </a:ext>
                </a:extLst>
              </a:tr>
              <a:tr h="473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Adherence Remembrance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.102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.286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52466356"/>
                  </a:ext>
                </a:extLst>
              </a:tr>
              <a:tr h="771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Adherence Inconvenience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-.336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.003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93641855"/>
                  </a:ext>
                </a:extLst>
              </a:tr>
              <a:tr h="1121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Children Trauma Checklist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.116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.000</a:t>
                      </a: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64611618"/>
                  </a:ext>
                </a:extLst>
              </a:tr>
              <a:tr h="77826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</a:t>
                      </a:r>
                      <a:r>
                        <a:rPr lang="en-US" sz="2400" baseline="30000" dirty="0">
                          <a:effectLst/>
                        </a:rPr>
                        <a:t>2 </a:t>
                      </a:r>
                      <a:r>
                        <a:rPr lang="en-US" sz="2400" dirty="0">
                          <a:effectLst/>
                        </a:rPr>
                        <a:t>adjusted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.068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95549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7179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427BEB-F43B-B543-95B5-17FFE43CD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Children’s Voices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48A78F-5A26-A04D-82FE-BF38D045D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933"/>
            <a:ext cx="10515600" cy="4351338"/>
          </a:xfrm>
        </p:spPr>
        <p:txBody>
          <a:bodyPr/>
          <a:lstStyle/>
          <a:p>
            <a:r>
              <a:rPr lang="en-US" dirty="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C35EC4-14D5-9F43-BE34-9DABA277E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63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B83D444-A70D-B942-897B-0B2C7D405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2" y="1763"/>
            <a:ext cx="12267028" cy="7223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119D172-3CF6-8843-8EA8-CF6014696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6810"/>
            <a:ext cx="12787531" cy="7652824"/>
          </a:xfrm>
          <a:prstGeom prst="rect">
            <a:avLst/>
          </a:prstGeom>
        </p:spPr>
      </p:pic>
      <p:sp>
        <p:nvSpPr>
          <p:cNvPr id="15" name="Down Arrow 14">
            <a:extLst>
              <a:ext uri="{FF2B5EF4-FFF2-40B4-BE49-F238E27FC236}">
                <a16:creationId xmlns:a16="http://schemas.microsoft.com/office/drawing/2014/main" xmlns="" id="{51E74878-CD98-C547-981E-FEBBF8F1676B}"/>
              </a:ext>
            </a:extLst>
          </p:cNvPr>
          <p:cNvSpPr/>
          <p:nvPr/>
        </p:nvSpPr>
        <p:spPr>
          <a:xfrm rot="4788865">
            <a:off x="10242141" y="-1538207"/>
            <a:ext cx="1142137" cy="38066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4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699D4DF-26E2-5D4C-8875-EF7B9AE514DE}"/>
              </a:ext>
            </a:extLst>
          </p:cNvPr>
          <p:cNvSpPr/>
          <p:nvPr/>
        </p:nvSpPr>
        <p:spPr>
          <a:xfrm>
            <a:off x="604725" y="301482"/>
            <a:ext cx="7489963" cy="1182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Qualitative results: Experiences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DD35B6-744D-284B-B198-A1472255E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624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898</Words>
  <Application>Microsoft Macintosh PowerPoint</Application>
  <PresentationFormat>Custom</PresentationFormat>
  <Paragraphs>263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Children’s tales: the reality of Covid-19 related trauma on school children in rural Busoga, Uganda  </vt:lpstr>
      <vt:lpstr>Background</vt:lpstr>
      <vt:lpstr>Purpose</vt:lpstr>
      <vt:lpstr>Slide 4</vt:lpstr>
      <vt:lpstr>Quantitative Variables </vt:lpstr>
      <vt:lpstr>Results: Quantitative</vt:lpstr>
      <vt:lpstr>Quantitative: Variable Effect</vt:lpstr>
      <vt:lpstr>Children’s Voices</vt:lpstr>
      <vt:lpstr>Slide 9</vt:lpstr>
      <vt:lpstr>Slide 10</vt:lpstr>
      <vt:lpstr>Slide 11</vt:lpstr>
      <vt:lpstr>Observations/Discussion</vt:lpstr>
      <vt:lpstr>Conclusion</vt:lpstr>
      <vt:lpstr>Recommendations</vt:lpstr>
      <vt:lpstr>Acknowledgement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MUGABWA J</dc:creator>
  <cp:lastModifiedBy>hasifa kabejja</cp:lastModifiedBy>
  <cp:revision>128</cp:revision>
  <dcterms:created xsi:type="dcterms:W3CDTF">2019-05-14T15:03:45Z</dcterms:created>
  <dcterms:modified xsi:type="dcterms:W3CDTF">2021-02-04T13:41:11Z</dcterms:modified>
</cp:coreProperties>
</file>