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69" r:id="rId5"/>
    <p:sldId id="260" r:id="rId6"/>
    <p:sldId id="270" r:id="rId7"/>
    <p:sldId id="263" r:id="rId8"/>
    <p:sldId id="272" r:id="rId9"/>
    <p:sldId id="271" r:id="rId10"/>
    <p:sldId id="261" r:id="rId11"/>
    <p:sldId id="274" r:id="rId12"/>
    <p:sldId id="264" r:id="rId13"/>
    <p:sldId id="266" r:id="rId14"/>
    <p:sldId id="275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1926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CDB2-E573-41F9-9267-7E397A6D4C94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767-1806-4E0C-AB1A-0338DF06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028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CDB2-E573-41F9-9267-7E397A6D4C94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767-1806-4E0C-AB1A-0338DF06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231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CDB2-E573-41F9-9267-7E397A6D4C94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767-1806-4E0C-AB1A-0338DF06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148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CDB2-E573-41F9-9267-7E397A6D4C94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767-1806-4E0C-AB1A-0338DF06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769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CDB2-E573-41F9-9267-7E397A6D4C94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767-1806-4E0C-AB1A-0338DF06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51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CDB2-E573-41F9-9267-7E397A6D4C94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767-1806-4E0C-AB1A-0338DF06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344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CDB2-E573-41F9-9267-7E397A6D4C94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767-1806-4E0C-AB1A-0338DF06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261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CDB2-E573-41F9-9267-7E397A6D4C94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767-1806-4E0C-AB1A-0338DF06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118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CDB2-E573-41F9-9267-7E397A6D4C94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767-1806-4E0C-AB1A-0338DF06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088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CDB2-E573-41F9-9267-7E397A6D4C94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767-1806-4E0C-AB1A-0338DF06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184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CDB2-E573-41F9-9267-7E397A6D4C94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767-1806-4E0C-AB1A-0338DF06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850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CDB2-E573-41F9-9267-7E397A6D4C94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AF767-1806-4E0C-AB1A-0338DF06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29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133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Centres of Excellence in Research, Teaching and Learning:</a:t>
            </a:r>
            <a:br>
              <a:rPr lang="en-US" b="1" dirty="0" smtClean="0"/>
            </a:br>
            <a:r>
              <a:rPr lang="en-US" sz="3600" dirty="0" smtClean="0"/>
              <a:t>Experiences from UCT and Rhodes University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781800" cy="2590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Prof. Peter Atekyereza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Dr. Merit </a:t>
            </a:r>
            <a:r>
              <a:rPr lang="en-US" dirty="0" err="1" smtClean="0">
                <a:solidFill>
                  <a:schemeClr val="tx1"/>
                </a:solidFill>
              </a:rPr>
              <a:t>Kabugo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Inaugural Workshop for CHUSS CERTL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Tuesday, 27 October 2020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593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85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Experiences from Rhodes University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Rhodes University historically a Whites University </a:t>
            </a:r>
          </a:p>
          <a:p>
            <a:r>
              <a:rPr lang="en-US" dirty="0" smtClean="0"/>
              <a:t>Motivation </a:t>
            </a:r>
            <a:r>
              <a:rPr lang="en-US" dirty="0"/>
              <a:t>for </a:t>
            </a:r>
            <a:r>
              <a:rPr lang="en-US" dirty="0" smtClean="0"/>
              <a:t>CHERTL informed </a:t>
            </a:r>
            <a:r>
              <a:rPr lang="en-US" dirty="0"/>
              <a:t>by :</a:t>
            </a:r>
          </a:p>
          <a:p>
            <a:pPr lvl="1"/>
            <a:r>
              <a:rPr lang="en-US" sz="2300" dirty="0" smtClean="0"/>
              <a:t>SA government call on universities to prepare for a new dispensation (post-apartheid)</a:t>
            </a:r>
          </a:p>
          <a:p>
            <a:pPr lvl="1"/>
            <a:r>
              <a:rPr lang="en-US" sz="2300" dirty="0"/>
              <a:t>need to support the </a:t>
            </a:r>
            <a:r>
              <a:rPr lang="en-US" sz="2300" dirty="0" smtClean="0"/>
              <a:t>increasing black </a:t>
            </a:r>
            <a:r>
              <a:rPr lang="en-US" sz="2300" dirty="0"/>
              <a:t>students with challenges of language and writing </a:t>
            </a:r>
            <a:r>
              <a:rPr lang="en-US" sz="2300" dirty="0" smtClean="0"/>
              <a:t>skills</a:t>
            </a:r>
          </a:p>
          <a:p>
            <a:pPr lvl="1"/>
            <a:r>
              <a:rPr lang="en-US" sz="2300" dirty="0" smtClean="0"/>
              <a:t>Need to prepare faculty to be university teachers </a:t>
            </a:r>
          </a:p>
          <a:p>
            <a:r>
              <a:rPr lang="en-US" dirty="0"/>
              <a:t>Strong backing from university central </a:t>
            </a:r>
            <a:r>
              <a:rPr lang="en-US" dirty="0" smtClean="0"/>
              <a:t>management </a:t>
            </a:r>
            <a:r>
              <a:rPr lang="en-US" sz="2600" dirty="0" smtClean="0"/>
              <a:t>(</a:t>
            </a:r>
            <a:r>
              <a:rPr lang="en-GB" sz="2600" i="1" dirty="0" smtClean="0"/>
              <a:t>DVC Academics, Teaching and Learning  among initiators of the centre</a:t>
            </a:r>
            <a:r>
              <a:rPr lang="en-GB" sz="2600" dirty="0" smtClean="0"/>
              <a:t>)</a:t>
            </a:r>
            <a:endParaRPr lang="en-US" dirty="0" smtClean="0"/>
          </a:p>
          <a:p>
            <a:r>
              <a:rPr lang="en-US" dirty="0" smtClean="0"/>
              <a:t>CHERTL Teaching </a:t>
            </a:r>
            <a:r>
              <a:rPr lang="en-US" dirty="0"/>
              <a:t>and learning </a:t>
            </a:r>
            <a:r>
              <a:rPr lang="en-US" dirty="0" smtClean="0"/>
              <a:t>Center:</a:t>
            </a:r>
          </a:p>
          <a:p>
            <a:pPr lvl="1"/>
            <a:r>
              <a:rPr lang="en-US" sz="2100" dirty="0" smtClean="0"/>
              <a:t>academic support unit – help to set standards for teaching and learning as well as academic growth; and support the academic to meet the standards.</a:t>
            </a:r>
          </a:p>
          <a:p>
            <a:pPr lvl="1"/>
            <a:r>
              <a:rPr lang="en-US" sz="2100" dirty="0" smtClean="0"/>
              <a:t>Centre is not an academic policeman – self evaluation against set standards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79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Experiences from Rhodes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</a:p>
          <a:p>
            <a:pPr lvl="1"/>
            <a:r>
              <a:rPr lang="en-US" dirty="0" smtClean="0"/>
              <a:t>Managed by Head of Department with a team of specialists in it core activities</a:t>
            </a:r>
          </a:p>
          <a:p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Government subventions as part of funding for university operations</a:t>
            </a:r>
          </a:p>
          <a:p>
            <a:pPr lvl="1"/>
            <a:r>
              <a:rPr lang="en-US" dirty="0" smtClean="0"/>
              <a:t>Projects funded by development partners (</a:t>
            </a:r>
            <a:r>
              <a:rPr lang="en-US" i="1" dirty="0" smtClean="0"/>
              <a:t>including Andrew Mellon in the past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406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Experiences from Rhodes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Core Activities of CHERTL</a:t>
            </a:r>
          </a:p>
          <a:p>
            <a:pPr lvl="1"/>
            <a:r>
              <a:rPr lang="en-US" dirty="0" smtClean="0"/>
              <a:t>Development </a:t>
            </a:r>
            <a:r>
              <a:rPr lang="en-US" dirty="0"/>
              <a:t>of academic staff as professional </a:t>
            </a:r>
            <a:r>
              <a:rPr lang="en-US" dirty="0" smtClean="0"/>
              <a:t>educators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romotion </a:t>
            </a:r>
            <a:r>
              <a:rPr lang="en-US" dirty="0"/>
              <a:t>and assurance of quality in teaching and </a:t>
            </a:r>
            <a:r>
              <a:rPr lang="en-US" dirty="0" smtClean="0"/>
              <a:t>learning</a:t>
            </a:r>
          </a:p>
          <a:p>
            <a:pPr lvl="1"/>
            <a:r>
              <a:rPr lang="en-US" dirty="0" smtClean="0"/>
              <a:t>offers Post-Graduate Diplomas, Masters and PhD programmes in Higher Education awarded via School of Education.</a:t>
            </a:r>
          </a:p>
          <a:p>
            <a:pPr lvl="1"/>
            <a:r>
              <a:rPr lang="en-US" dirty="0" smtClean="0"/>
              <a:t>conducts research on teaching and learning in higher education</a:t>
            </a:r>
          </a:p>
          <a:p>
            <a:pPr lvl="1"/>
            <a:r>
              <a:rPr lang="en-US" sz="2800" dirty="0" smtClean="0"/>
              <a:t>Representation</a:t>
            </a:r>
            <a:r>
              <a:rPr lang="en-US" dirty="0" smtClean="0"/>
              <a:t> at national quality assurance bodies e.g. HELTASA</a:t>
            </a:r>
            <a:r>
              <a:rPr lang="en-US" dirty="0"/>
              <a:t> </a:t>
            </a:r>
            <a:r>
              <a:rPr lang="en-US" dirty="0" smtClean="0"/>
              <a:t>and HEQC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144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"/>
            <a:ext cx="8229600" cy="792162"/>
          </a:xfrm>
        </p:spPr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Political transformation  (end of apartheid) was a critical force behind the idea for T&amp;L centres in SA</a:t>
            </a:r>
          </a:p>
          <a:p>
            <a:pPr lvl="0"/>
            <a:r>
              <a:rPr lang="en-GB" dirty="0" smtClean="0"/>
              <a:t>Centres </a:t>
            </a:r>
            <a:r>
              <a:rPr lang="en-GB" dirty="0"/>
              <a:t>at UCT and Rhodes foresaw the teaching and learning challenges </a:t>
            </a:r>
            <a:r>
              <a:rPr lang="en-GB" dirty="0" smtClean="0"/>
              <a:t>and </a:t>
            </a:r>
            <a:r>
              <a:rPr lang="en-GB" dirty="0"/>
              <a:t>planned ahead </a:t>
            </a:r>
            <a:endParaRPr lang="en-GB" dirty="0" smtClean="0"/>
          </a:p>
          <a:p>
            <a:pPr lvl="0"/>
            <a:r>
              <a:rPr lang="en-GB" dirty="0" smtClean="0"/>
              <a:t>Support </a:t>
            </a:r>
            <a:r>
              <a:rPr lang="en-GB" dirty="0"/>
              <a:t>from top university management was crucial in getting the Centres established and sustained. </a:t>
            </a:r>
            <a:endParaRPr lang="en-GB" dirty="0" smtClean="0"/>
          </a:p>
          <a:p>
            <a:pPr lvl="0"/>
            <a:r>
              <a:rPr lang="en-GB" dirty="0" smtClean="0"/>
              <a:t>Centres’ administrative </a:t>
            </a:r>
            <a:r>
              <a:rPr lang="en-GB" dirty="0"/>
              <a:t>expenses are funded directly from the university budget </a:t>
            </a:r>
            <a:r>
              <a:rPr lang="en-GB" dirty="0" smtClean="0"/>
              <a:t> and supplemented with grants from </a:t>
            </a:r>
            <a:r>
              <a:rPr lang="en-GB" dirty="0"/>
              <a:t>other funding agencies.</a:t>
            </a:r>
            <a:endParaRPr lang="en-US" dirty="0"/>
          </a:p>
          <a:p>
            <a:pPr lvl="0"/>
            <a:r>
              <a:rPr lang="en-GB" dirty="0"/>
              <a:t>Both Centres are linked to academic staff teaching, tenure and </a:t>
            </a:r>
            <a:r>
              <a:rPr lang="en-GB" dirty="0" smtClean="0"/>
              <a:t>promotion.</a:t>
            </a:r>
          </a:p>
          <a:p>
            <a:pPr lvl="0"/>
            <a:r>
              <a:rPr lang="en-GB" dirty="0" smtClean="0"/>
              <a:t>Centres </a:t>
            </a:r>
            <a:r>
              <a:rPr lang="en-GB" dirty="0"/>
              <a:t>are not “Police Units” </a:t>
            </a:r>
            <a:r>
              <a:rPr lang="en-GB" dirty="0" smtClean="0"/>
              <a:t> but rather support </a:t>
            </a:r>
            <a:r>
              <a:rPr lang="en-GB" dirty="0"/>
              <a:t>the Lecturers to improve </a:t>
            </a:r>
            <a:r>
              <a:rPr lang="en-GB" dirty="0" smtClean="0"/>
              <a:t>their professionalism and the teaching </a:t>
            </a:r>
            <a:r>
              <a:rPr lang="en-GB" dirty="0"/>
              <a:t>and learning environment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7987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Support from university central management critical</a:t>
            </a:r>
          </a:p>
          <a:p>
            <a:pPr lvl="0"/>
            <a:r>
              <a:rPr lang="en-GB" dirty="0" smtClean="0"/>
              <a:t>Buy-in from the implementing units is critical</a:t>
            </a:r>
            <a:endParaRPr lang="en-US" dirty="0" smtClean="0"/>
          </a:p>
          <a:p>
            <a:pPr lvl="0"/>
            <a:r>
              <a:rPr lang="en-GB" dirty="0" smtClean="0"/>
              <a:t>Learning challenges posed by COVID19, UPE and USE graduates in Uganda’s higher education in Uganda present a great need to re-tool lecturers for learning challenges.</a:t>
            </a:r>
          </a:p>
          <a:p>
            <a:pPr lvl="0"/>
            <a:r>
              <a:rPr lang="en-GB" dirty="0" smtClean="0"/>
              <a:t>Two face strategy i.e. improve student writing and prepare teachers to teach better.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690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ank You For Listening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4" y="39687"/>
            <a:ext cx="8912226" cy="667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8727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Rationale of Centers of Excellence in Research, Teaching and Learning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Experiences from University of Cape Town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Experiences from Rhodes University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Conclusion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Lessons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3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Rationale - UCT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UCT –  started as </a:t>
            </a:r>
            <a:r>
              <a:rPr lang="en-US" dirty="0"/>
              <a:t>Center for Higher Education Development (CHED</a:t>
            </a:r>
            <a:r>
              <a:rPr lang="en-US" dirty="0" smtClean="0"/>
              <a:t>) and evolved to now Centre for Innovation in Learning and Teaching (CILT)</a:t>
            </a:r>
          </a:p>
          <a:p>
            <a:pPr lvl="1"/>
            <a:r>
              <a:rPr lang="en-US" dirty="0"/>
              <a:t>a higher education environment that fosters transformative and reflexive practices in learning and </a:t>
            </a:r>
            <a:r>
              <a:rPr lang="en-US" dirty="0" smtClean="0"/>
              <a:t>teaching</a:t>
            </a:r>
          </a:p>
          <a:p>
            <a:pPr lvl="1"/>
            <a:r>
              <a:rPr lang="en-US" dirty="0" smtClean="0"/>
              <a:t>Influenced by the history of South Africa and ultimate dismantling of apartheid system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5500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Rationale – Rhodes University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Rhodes has the Center </a:t>
            </a:r>
            <a:r>
              <a:rPr lang="en-US" dirty="0"/>
              <a:t>for Higher Education Research, Teaching and Learning (CHERTL</a:t>
            </a:r>
            <a:r>
              <a:rPr lang="en-US" dirty="0" smtClean="0"/>
              <a:t>)</a:t>
            </a:r>
          </a:p>
          <a:p>
            <a:r>
              <a:rPr lang="en-US" dirty="0" smtClean="0"/>
              <a:t>Aims of CHERTL</a:t>
            </a:r>
          </a:p>
          <a:p>
            <a:pPr lvl="1"/>
            <a:r>
              <a:rPr lang="en-US" dirty="0" smtClean="0"/>
              <a:t>development </a:t>
            </a:r>
            <a:r>
              <a:rPr lang="en-US" dirty="0"/>
              <a:t>of academic staff as professional </a:t>
            </a:r>
            <a:r>
              <a:rPr lang="en-US" dirty="0" smtClean="0"/>
              <a:t>educators</a:t>
            </a:r>
          </a:p>
          <a:p>
            <a:pPr lvl="1"/>
            <a:r>
              <a:rPr lang="en-US" dirty="0" smtClean="0"/>
              <a:t>promotion </a:t>
            </a:r>
            <a:r>
              <a:rPr lang="en-US" dirty="0"/>
              <a:t>and assurance of quality in teaching and </a:t>
            </a:r>
            <a:r>
              <a:rPr lang="en-US" dirty="0" smtClean="0"/>
              <a:t>learning</a:t>
            </a:r>
          </a:p>
          <a:p>
            <a:pPr lvl="1"/>
            <a:r>
              <a:rPr lang="en-US" dirty="0" smtClean="0"/>
              <a:t>development </a:t>
            </a:r>
            <a:r>
              <a:rPr lang="en-US" dirty="0"/>
              <a:t>of student learning in conjunction with academic </a:t>
            </a:r>
            <a:r>
              <a:rPr lang="en-US" dirty="0" smtClean="0"/>
              <a:t>departments</a:t>
            </a:r>
          </a:p>
          <a:p>
            <a:r>
              <a:rPr lang="en-US" dirty="0" smtClean="0"/>
              <a:t>CHERTL </a:t>
            </a:r>
            <a:r>
              <a:rPr lang="en-US" dirty="0"/>
              <a:t>also functions as an academic department of Rhodes University focused on Higher Education as a field of study and the development of teaching and learning in higher education.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532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Rationale for CHUSS CERTL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Makerere’s CHUSS CERTL aims at facilitating Academic staff, graduate PhD and MA students and Undergraduate students to acquire skills in teaching and learning processes, research, and academic writing.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6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Experiences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 process of setting up Centers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Management and Financing of Centres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Core activities implemented at the Centres to </a:t>
            </a:r>
            <a:r>
              <a:rPr lang="en-US" dirty="0"/>
              <a:t>support teaching and learning.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753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b="1" dirty="0" smtClean="0"/>
              <a:t>Experiences from UCT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486400"/>
          </a:xfrm>
        </p:spPr>
        <p:txBody>
          <a:bodyPr>
            <a:noAutofit/>
          </a:bodyPr>
          <a:lstStyle/>
          <a:p>
            <a:r>
              <a:rPr lang="en-US" dirty="0" smtClean="0"/>
              <a:t>Motivation for establishment  of T&amp;L Centres informed by end of apartheid</a:t>
            </a:r>
          </a:p>
          <a:p>
            <a:pPr lvl="1"/>
            <a:r>
              <a:rPr lang="en-US" sz="2400" dirty="0" smtClean="0"/>
              <a:t>to prepare Black students for enrolment into formerly White-only universities. </a:t>
            </a:r>
          </a:p>
          <a:p>
            <a:pPr lvl="1"/>
            <a:r>
              <a:rPr lang="en-US" sz="2400" dirty="0" smtClean="0"/>
              <a:t>to offer these students the literacy and writing skills they needed to succeed in their university education</a:t>
            </a:r>
          </a:p>
          <a:p>
            <a:r>
              <a:rPr lang="en-US" dirty="0"/>
              <a:t>Strong backing from university central management - Deputy Vice Chancellor </a:t>
            </a:r>
            <a:r>
              <a:rPr lang="en-US" dirty="0" smtClean="0"/>
              <a:t>(in charge of Teaching </a:t>
            </a:r>
            <a:r>
              <a:rPr lang="en-US" dirty="0"/>
              <a:t>and Learning) started the Center </a:t>
            </a:r>
          </a:p>
        </p:txBody>
      </p:sp>
    </p:spTree>
    <p:extLst>
      <p:ext uri="{BB962C8B-B14F-4D97-AF65-F5344CB8AC3E}">
        <p14:creationId xmlns:p14="http://schemas.microsoft.com/office/powerpoint/2010/main" xmlns="" val="18896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Experiences from 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Teaching and learning Center is both a support service and an academic unit</a:t>
            </a:r>
          </a:p>
          <a:p>
            <a:pPr lvl="1"/>
            <a:r>
              <a:rPr lang="en-US" sz="2400" dirty="0" smtClean="0"/>
              <a:t> As a service unit -  support  to student learning needs</a:t>
            </a:r>
          </a:p>
          <a:p>
            <a:pPr lvl="1"/>
            <a:r>
              <a:rPr lang="en-US" sz="2400" dirty="0" smtClean="0"/>
              <a:t>As an academic unit -  research and publications </a:t>
            </a:r>
          </a:p>
          <a:p>
            <a:r>
              <a:rPr lang="en-US" dirty="0" smtClean="0"/>
              <a:t>No conflict with the School of Education because the latter focuses on training teachers for schools.</a:t>
            </a:r>
          </a:p>
          <a:p>
            <a:r>
              <a:rPr lang="en-US" dirty="0" smtClean="0"/>
              <a:t>Management and Funding of the Centre</a:t>
            </a:r>
          </a:p>
          <a:p>
            <a:pPr lvl="1"/>
            <a:r>
              <a:rPr lang="en-US" dirty="0" smtClean="0"/>
              <a:t>Mainstreamed into university operations and budget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32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Experiences from 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Core Activities</a:t>
            </a:r>
            <a:r>
              <a:rPr lang="en-GB" dirty="0" smtClean="0"/>
              <a:t> </a:t>
            </a:r>
            <a:r>
              <a:rPr lang="en-GB" dirty="0"/>
              <a:t>at the Centre</a:t>
            </a:r>
            <a:endParaRPr lang="en-US" sz="4800" dirty="0"/>
          </a:p>
          <a:p>
            <a:pPr lvl="1"/>
            <a:r>
              <a:rPr lang="en-GB" dirty="0" smtClean="0"/>
              <a:t>Support to course </a:t>
            </a:r>
            <a:r>
              <a:rPr lang="en-GB" dirty="0"/>
              <a:t>and curriculum design (CCD). </a:t>
            </a:r>
            <a:endParaRPr lang="en-US" sz="5000" dirty="0"/>
          </a:p>
          <a:p>
            <a:pPr lvl="1"/>
            <a:r>
              <a:rPr lang="en-GB" dirty="0"/>
              <a:t>Support </a:t>
            </a:r>
            <a:r>
              <a:rPr lang="en-GB" dirty="0" smtClean="0"/>
              <a:t>with Educational </a:t>
            </a:r>
            <a:r>
              <a:rPr lang="en-GB" dirty="0"/>
              <a:t>Technologies</a:t>
            </a:r>
            <a:endParaRPr lang="en-US" sz="5000" dirty="0"/>
          </a:p>
          <a:p>
            <a:pPr lvl="1"/>
            <a:r>
              <a:rPr lang="en-GB" dirty="0" smtClean="0"/>
              <a:t>Support s a writing </a:t>
            </a:r>
            <a:r>
              <a:rPr lang="en-GB" dirty="0"/>
              <a:t>Centre </a:t>
            </a:r>
            <a:r>
              <a:rPr lang="en-GB" dirty="0" smtClean="0"/>
              <a:t>i.e. </a:t>
            </a:r>
            <a:r>
              <a:rPr lang="en-GB" dirty="0"/>
              <a:t>space for students to consult Tutors on their academic writing. </a:t>
            </a:r>
            <a:endParaRPr lang="en-US" sz="5000" dirty="0"/>
          </a:p>
          <a:p>
            <a:pPr lvl="2"/>
            <a:r>
              <a:rPr lang="en-GB" dirty="0"/>
              <a:t>Paid per week but there is max period per week </a:t>
            </a:r>
            <a:endParaRPr lang="en-US" sz="4400" dirty="0"/>
          </a:p>
          <a:p>
            <a:pPr lvl="2"/>
            <a:r>
              <a:rPr lang="en-GB" dirty="0"/>
              <a:t>Each Department has at least 1 or 2 Writing (W) courses, which address their unique disciplinary writing needs.</a:t>
            </a:r>
            <a:r>
              <a:rPr lang="en-GB" b="1" i="1" dirty="0"/>
              <a:t> </a:t>
            </a:r>
            <a:endParaRPr lang="en-US" sz="4400" dirty="0" smtClean="0"/>
          </a:p>
          <a:p>
            <a:pPr lvl="1"/>
            <a:r>
              <a:rPr lang="en-GB" sz="3000" dirty="0" smtClean="0"/>
              <a:t>Advisory </a:t>
            </a:r>
            <a:r>
              <a:rPr lang="en-GB" sz="3000" dirty="0"/>
              <a:t>Centre for new student on which programme to offer and </a:t>
            </a:r>
            <a:r>
              <a:rPr lang="en-GB" sz="3000" dirty="0" smtClean="0"/>
              <a:t>requirements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37259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838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Centres of Excellence in Research, Teaching and Learning: Experiences from UCT and Rhodes University</vt:lpstr>
      <vt:lpstr>Outline</vt:lpstr>
      <vt:lpstr>Rationale - UCT</vt:lpstr>
      <vt:lpstr>Rationale – Rhodes University</vt:lpstr>
      <vt:lpstr>Rationale for CHUSS CERTL</vt:lpstr>
      <vt:lpstr>Experiences</vt:lpstr>
      <vt:lpstr>Experiences from UCT</vt:lpstr>
      <vt:lpstr>Experiences from UCT</vt:lpstr>
      <vt:lpstr>Experiences from UCT</vt:lpstr>
      <vt:lpstr>Experiences from Rhodes University</vt:lpstr>
      <vt:lpstr>Experiences from Rhodes University</vt:lpstr>
      <vt:lpstr>Experiences from Rhodes University</vt:lpstr>
      <vt:lpstr>Conclusions</vt:lpstr>
      <vt:lpstr>Lessons to Learn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 Atekyereza</dc:creator>
  <cp:lastModifiedBy>hasifa kabejja</cp:lastModifiedBy>
  <cp:revision>27</cp:revision>
  <dcterms:created xsi:type="dcterms:W3CDTF">2020-10-26T11:15:05Z</dcterms:created>
  <dcterms:modified xsi:type="dcterms:W3CDTF">2020-10-29T13:48:02Z</dcterms:modified>
</cp:coreProperties>
</file>