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6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19362-BD1B-2143-A398-ADA9CAA7F2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476E6-6F5C-F340-ADCA-126269BF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1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476E6-6F5C-F340-ADCA-126269BF1D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5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1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7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1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9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8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0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9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7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B18AC-72D9-514E-AF9B-A52D2CCC8493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4A31A-91C9-2E4A-BA49-79C897A9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7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8349"/>
            <a:ext cx="7772400" cy="307787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Public Dialogue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 smtClean="0"/>
              <a:t>‘</a:t>
            </a:r>
            <a:r>
              <a:rPr lang="en-US" sz="3600" b="1" i="1" dirty="0" smtClean="0"/>
              <a:t>Sharing Experience From Afghanistan’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/>
              <a:t/>
            </a:r>
            <a:br>
              <a:rPr lang="en-US" sz="2800" i="1" dirty="0"/>
            </a:b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7471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7441"/>
            <a:ext cx="8229600" cy="40306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“We’ve </a:t>
            </a:r>
            <a:r>
              <a:rPr lang="en-US" dirty="0"/>
              <a:t>got to </a:t>
            </a:r>
            <a:r>
              <a:rPr lang="en-US" b="1" dirty="0"/>
              <a:t>devote more resources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efforts against the “violent extremism,” we don’t just mean the terrorists who are killing innocent people.  We also mean the </a:t>
            </a:r>
            <a:r>
              <a:rPr lang="en-US" b="1" dirty="0"/>
              <a:t>ideologies</a:t>
            </a:r>
            <a:r>
              <a:rPr lang="en-US" dirty="0"/>
              <a:t>, the </a:t>
            </a:r>
            <a:r>
              <a:rPr lang="en-US" b="1" dirty="0"/>
              <a:t>infrastructure</a:t>
            </a:r>
            <a:r>
              <a:rPr lang="en-US" dirty="0"/>
              <a:t> of extremists --the </a:t>
            </a:r>
            <a:r>
              <a:rPr lang="en-US" b="1" dirty="0"/>
              <a:t>propagandists, the recruiters, the funders </a:t>
            </a:r>
            <a:r>
              <a:rPr lang="en-US" dirty="0"/>
              <a:t>who radicalize and recruit or incite people to violence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4200" y="622300"/>
            <a:ext cx="54991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Thesis: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258100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9271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THROUGH DIALOGUES, build on: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 Character and Values, Commitment, Optimism &amp; Hope, Respect to Each Other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utreach to the national and international communities, SME’s, Scholars, Muslims, and</a:t>
            </a:r>
          </a:p>
          <a:p>
            <a:pPr lvl="1"/>
            <a:r>
              <a:rPr lang="en-US" dirty="0" smtClean="0"/>
              <a:t>Engage with Partners, </a:t>
            </a:r>
          </a:p>
          <a:p>
            <a:pPr lvl="1"/>
            <a:r>
              <a:rPr lang="en-US" dirty="0" smtClean="0"/>
              <a:t>Raise Awareness</a:t>
            </a:r>
          </a:p>
          <a:p>
            <a:pPr lvl="1"/>
            <a:r>
              <a:rPr lang="en-US" dirty="0" smtClean="0"/>
              <a:t>Understand &amp; Act</a:t>
            </a:r>
          </a:p>
          <a:p>
            <a:pPr lvl="4" algn="r"/>
            <a:r>
              <a:rPr lang="en-US" dirty="0" smtClean="0"/>
              <a:t>…then, WE emerge stronger.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6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088"/>
            <a:ext cx="8229600" cy="4525963"/>
          </a:xfrm>
        </p:spPr>
        <p:txBody>
          <a:bodyPr/>
          <a:lstStyle/>
          <a:p>
            <a:r>
              <a:rPr lang="en-US" dirty="0" smtClean="0"/>
              <a:t>Era of technology, .com Generation</a:t>
            </a:r>
            <a:endParaRPr lang="en-US" dirty="0" smtClean="0">
              <a:effectLst/>
            </a:endParaRPr>
          </a:p>
          <a:p>
            <a:r>
              <a:rPr lang="en-US" dirty="0" smtClean="0"/>
              <a:t>Responsible to offer Support</a:t>
            </a:r>
          </a:p>
          <a:p>
            <a:pPr lvl="1"/>
            <a:r>
              <a:rPr lang="en-US" dirty="0" smtClean="0"/>
              <a:t>Propaganda videos, online magazines, social media, terror twitter accounts, etc.  </a:t>
            </a:r>
          </a:p>
          <a:p>
            <a:pPr lvl="1"/>
            <a:r>
              <a:rPr lang="en-US" dirty="0" smtClean="0"/>
              <a:t>Young people are targeted online in cyberspace</a:t>
            </a:r>
          </a:p>
          <a:p>
            <a:pPr lvl="1"/>
            <a:r>
              <a:rPr lang="en-US" dirty="0" smtClean="0"/>
              <a:t> We are the one who are connected and connect!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8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859"/>
            <a:ext cx="8229600" cy="1143000"/>
          </a:xfrm>
        </p:spPr>
        <p:txBody>
          <a:bodyPr/>
          <a:lstStyle/>
          <a:p>
            <a:r>
              <a:rPr lang="en-US" dirty="0" smtClean="0"/>
              <a:t>In short!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8376"/>
            <a:ext cx="8229600" cy="36237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must focus on </a:t>
            </a:r>
            <a:r>
              <a:rPr lang="en-US" b="1" dirty="0"/>
              <a:t>prevention</a:t>
            </a:r>
            <a:r>
              <a:rPr lang="en-US" dirty="0"/>
              <a:t> through education and dialogue -- preventing groups from </a:t>
            </a:r>
            <a:r>
              <a:rPr lang="en-US" b="1" dirty="0"/>
              <a:t>radicalizing, recruiting </a:t>
            </a:r>
            <a:r>
              <a:rPr lang="en-US" dirty="0"/>
              <a:t>or </a:t>
            </a:r>
            <a:r>
              <a:rPr lang="en-US" b="1" dirty="0"/>
              <a:t>inspiring</a:t>
            </a:r>
            <a:r>
              <a:rPr lang="en-US" dirty="0"/>
              <a:t> others to violence in the first place. 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suggest we concentrate our efforts in several areas as follows: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77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Religion: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1423"/>
            <a:ext cx="8229600" cy="4806244"/>
          </a:xfrm>
        </p:spPr>
        <p:txBody>
          <a:bodyPr>
            <a:normAutofit/>
          </a:bodyPr>
          <a:lstStyle/>
          <a:p>
            <a:r>
              <a:rPr lang="en-US" dirty="0" smtClean="0"/>
              <a:t>Clarify the twisted Ideologies:</a:t>
            </a:r>
          </a:p>
          <a:p>
            <a:pPr marL="0" indent="0">
              <a:buNone/>
            </a:pPr>
            <a:r>
              <a:rPr lang="en-US" sz="2600" dirty="0" smtClean="0"/>
              <a:t>“Issue: As a Muslim you 100% accept the faultless word of God!”</a:t>
            </a:r>
            <a:endParaRPr lang="en-US" dirty="0" smtClean="0"/>
          </a:p>
          <a:p>
            <a:pPr lvl="1"/>
            <a:r>
              <a:rPr lang="en-US" dirty="0" smtClean="0"/>
              <a:t>They say they are religions leaders</a:t>
            </a:r>
          </a:p>
          <a:p>
            <a:pPr lvl="1"/>
            <a:r>
              <a:rPr lang="en-US" dirty="0" smtClean="0"/>
              <a:t>Holy warriors in defense of ISLAM (JIHAD) ✰</a:t>
            </a:r>
          </a:p>
          <a:p>
            <a:pPr lvl="1"/>
            <a:r>
              <a:rPr lang="en-US" dirty="0" smtClean="0"/>
              <a:t>Propagate West together with its allies are at war with Islam.</a:t>
            </a:r>
          </a:p>
          <a:p>
            <a:pPr lvl="2"/>
            <a:r>
              <a:rPr lang="en-US" dirty="0" smtClean="0"/>
              <a:t>FBI shows that a very small percentage of terrorist attacks are carried out by Muslims.</a:t>
            </a:r>
          </a:p>
          <a:p>
            <a:pPr lvl="2"/>
            <a:r>
              <a:rPr lang="en-US" dirty="0"/>
              <a:t>Terrorism is </a:t>
            </a:r>
            <a:r>
              <a:rPr lang="en-US" b="1" dirty="0"/>
              <a:t>NOT</a:t>
            </a:r>
            <a:r>
              <a:rPr lang="en-US" dirty="0"/>
              <a:t> religious driven!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6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ihād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4831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Jihad </a:t>
            </a:r>
            <a:r>
              <a:rPr lang="en-US" dirty="0"/>
              <a:t>= term referring to a religious duty of Muslims. In Arabic, the word </a:t>
            </a:r>
            <a:r>
              <a:rPr lang="en-US" b="1" dirty="0" err="1" smtClean="0"/>
              <a:t>Jihād</a:t>
            </a:r>
            <a:r>
              <a:rPr lang="en-US" b="1" dirty="0" smtClean="0"/>
              <a:t> means </a:t>
            </a:r>
            <a:r>
              <a:rPr lang="en-US" b="1" dirty="0"/>
              <a:t>"struggle" or "</a:t>
            </a:r>
            <a:r>
              <a:rPr lang="en-US" b="1" dirty="0" smtClean="0"/>
              <a:t>resisting”</a:t>
            </a:r>
            <a:r>
              <a:rPr lang="en-US" dirty="0" smtClean="0"/>
              <a:t>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It can refer to </a:t>
            </a:r>
            <a:r>
              <a:rPr lang="en-US" dirty="0" smtClean="0"/>
              <a:t>internal (body, mind, and soul) </a:t>
            </a:r>
            <a:r>
              <a:rPr lang="en-US" dirty="0"/>
              <a:t>as well as external efforts to be a good Muslims or believer, as well as working to inform people about the faith of Islam.</a:t>
            </a:r>
            <a:r>
              <a:rPr lang="en-US" dirty="0" smtClean="0">
                <a:effectLst/>
              </a:rPr>
              <a:t> </a:t>
            </a:r>
            <a:r>
              <a:rPr lang="en-US" dirty="0" smtClean="0"/>
              <a:t>✰</a:t>
            </a:r>
          </a:p>
          <a:p>
            <a:r>
              <a:rPr lang="en-US" dirty="0"/>
              <a:t>Islam also allows the use of force, but there are </a:t>
            </a:r>
            <a:r>
              <a:rPr lang="en-US" b="1" dirty="0"/>
              <a:t>strict rules </a:t>
            </a:r>
            <a:r>
              <a:rPr lang="en-US" dirty="0"/>
              <a:t>of engagement. </a:t>
            </a:r>
            <a:r>
              <a:rPr lang="en-US" b="1" dirty="0"/>
              <a:t>Innocents</a:t>
            </a:r>
            <a:r>
              <a:rPr lang="en-US" dirty="0"/>
              <a:t> - such as </a:t>
            </a:r>
            <a:r>
              <a:rPr lang="en-US" b="1" dirty="0"/>
              <a:t>women</a:t>
            </a:r>
            <a:r>
              <a:rPr lang="en-US" dirty="0"/>
              <a:t>, </a:t>
            </a:r>
            <a:r>
              <a:rPr lang="en-US" b="1" dirty="0"/>
              <a:t>children</a:t>
            </a:r>
            <a:r>
              <a:rPr lang="en-US" dirty="0"/>
              <a:t>, or </a:t>
            </a:r>
            <a:r>
              <a:rPr lang="en-US" b="1" dirty="0"/>
              <a:t>invalids</a:t>
            </a:r>
            <a:r>
              <a:rPr lang="en-US" dirty="0"/>
              <a:t> - must never be harmed, </a:t>
            </a:r>
            <a:r>
              <a:rPr lang="en-US" b="1" dirty="0"/>
              <a:t>and</a:t>
            </a:r>
            <a:r>
              <a:rPr lang="en-US" dirty="0"/>
              <a:t> any peaceful overtures from the enemy must be </a:t>
            </a:r>
            <a:r>
              <a:rPr lang="en-US" dirty="0" smtClean="0"/>
              <a:t>accepted.</a:t>
            </a:r>
          </a:p>
          <a:p>
            <a:r>
              <a:rPr lang="en-US" dirty="0" smtClean="0"/>
              <a:t>Suicide is prohibited in Islam ✰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09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143"/>
            <a:ext cx="8229600" cy="4525963"/>
          </a:xfrm>
        </p:spPr>
        <p:txBody>
          <a:bodyPr/>
          <a:lstStyle/>
          <a:p>
            <a:r>
              <a:rPr lang="en-US" dirty="0" smtClean="0"/>
              <a:t>No Religion is responsible for Terrorism</a:t>
            </a:r>
          </a:p>
          <a:p>
            <a:r>
              <a:rPr lang="en-US" dirty="0" smtClean="0"/>
              <a:t>Religious leaders and scholars preaches that Islam calls for </a:t>
            </a:r>
            <a:r>
              <a:rPr lang="en-US" b="1" dirty="0" smtClean="0"/>
              <a:t>justice and peace</a:t>
            </a:r>
            <a:r>
              <a:rPr lang="en-US" dirty="0" smtClean="0"/>
              <a:t>, and </a:t>
            </a:r>
            <a:r>
              <a:rPr lang="en-US" b="1" dirty="0" smtClean="0"/>
              <a:t>tolerance and respect </a:t>
            </a:r>
            <a:r>
              <a:rPr lang="en-US" dirty="0" smtClean="0"/>
              <a:t>towards others.</a:t>
            </a:r>
          </a:p>
          <a:p>
            <a:r>
              <a:rPr lang="en-US" dirty="0" smtClean="0"/>
              <a:t> “Whoever kills an innocent, it is as if he has killed all mankind.”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47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2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Misinterpretation demands Dialogues: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Muslim world has suffered historical grievances</a:t>
            </a:r>
          </a:p>
          <a:p>
            <a:r>
              <a:rPr lang="en-US" sz="2800" dirty="0" smtClean="0"/>
              <a:t>Ills in the Middle East flow from history of colonialism and conspiracy “Action=Reaction”</a:t>
            </a:r>
          </a:p>
          <a:p>
            <a:r>
              <a:rPr lang="en-US" sz="2800" dirty="0" smtClean="0"/>
              <a:t>Islam is </a:t>
            </a:r>
            <a:r>
              <a:rPr lang="en-US" sz="2800" dirty="0" err="1" smtClean="0"/>
              <a:t>incompātible</a:t>
            </a:r>
            <a:r>
              <a:rPr lang="en-US" sz="2800" dirty="0" smtClean="0"/>
              <a:t> with modernity and tolerance</a:t>
            </a:r>
          </a:p>
          <a:p>
            <a:r>
              <a:rPr lang="en-US" sz="2800" dirty="0" smtClean="0"/>
              <a:t>Religion and Culture is intoxicated with Western values✰</a:t>
            </a:r>
          </a:p>
          <a:p>
            <a:r>
              <a:rPr lang="en-US" sz="2800" dirty="0" smtClean="0"/>
              <a:t>New World Order✰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21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Experience from Afghanistan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Similar target pattern in Afghanistan, Middle East, North Africa:</a:t>
            </a:r>
          </a:p>
          <a:p>
            <a:pPr lvl="1"/>
            <a:r>
              <a:rPr lang="en-US" dirty="0" smtClean="0"/>
              <a:t>Young people</a:t>
            </a:r>
          </a:p>
          <a:p>
            <a:pPr lvl="1"/>
            <a:r>
              <a:rPr lang="en-US" dirty="0" smtClean="0"/>
              <a:t>No educations</a:t>
            </a:r>
          </a:p>
          <a:p>
            <a:pPr lvl="1"/>
            <a:r>
              <a:rPr lang="en-US" dirty="0" smtClean="0"/>
              <a:t>No jobs</a:t>
            </a:r>
          </a:p>
          <a:p>
            <a:pPr lvl="1"/>
            <a:r>
              <a:rPr lang="en-US" dirty="0" smtClean="0"/>
              <a:t>No opportunities✰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They are more vulnerable to conspiracy theories, and radical ideas</a:t>
            </a:r>
          </a:p>
          <a:p>
            <a:pPr lvl="2"/>
            <a:r>
              <a:rPr lang="en-US" dirty="0" smtClean="0"/>
              <a:t>They have nothing to weigh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0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4525963"/>
          </a:xfrm>
        </p:spPr>
        <p:txBody>
          <a:bodyPr/>
          <a:lstStyle/>
          <a:p>
            <a:r>
              <a:rPr lang="en-US" dirty="0" smtClean="0"/>
              <a:t>Extremists </a:t>
            </a:r>
            <a:r>
              <a:rPr lang="en-US" dirty="0"/>
              <a:t>o</a:t>
            </a:r>
            <a:r>
              <a:rPr lang="en-US" dirty="0" smtClean="0"/>
              <a:t>ffer Salaries</a:t>
            </a:r>
          </a:p>
          <a:p>
            <a:r>
              <a:rPr lang="en-US" dirty="0" smtClean="0"/>
              <a:t>Social Services</a:t>
            </a:r>
          </a:p>
          <a:p>
            <a:pPr lvl="1"/>
            <a:r>
              <a:rPr lang="en-US" dirty="0" smtClean="0"/>
              <a:t>School, Health, Marriages</a:t>
            </a:r>
          </a:p>
          <a:p>
            <a:r>
              <a:rPr lang="en-US" dirty="0" smtClean="0"/>
              <a:t>Fight Injustice, and Corruption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WE must offer something better!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06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200" dirty="0"/>
              <a:t>RELIGION, </a:t>
            </a:r>
            <a:r>
              <a:rPr lang="en-US" sz="3200" dirty="0" smtClean="0"/>
              <a:t>INSURGENCY, TERRORISM, </a:t>
            </a:r>
            <a:r>
              <a:rPr lang="en-US" sz="3200" dirty="0"/>
              <a:t>and NEW WORLD ORDER</a:t>
            </a:r>
            <a:r>
              <a:rPr lang="en-US" sz="3200" dirty="0" smtClean="0">
                <a:effectLst/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451100"/>
            <a:ext cx="8229600" cy="2743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BASED ON MY ORIGIN, BACKGROUND, EXPERIENCE &amp; CAREER, EDUCATION</a:t>
            </a:r>
            <a:r>
              <a:rPr lang="en-US" sz="1800" dirty="0"/>
              <a:t>✰</a:t>
            </a:r>
            <a:r>
              <a:rPr lang="en-US" sz="2800" dirty="0" smtClean="0">
                <a:effectLst/>
              </a:rPr>
              <a:t> </a:t>
            </a:r>
            <a:endParaRPr lang="en-US" sz="2800" dirty="0" smtClean="0"/>
          </a:p>
          <a:p>
            <a:r>
              <a:rPr lang="en-US" sz="2800" dirty="0" smtClean="0"/>
              <a:t>What I have to say “matters”.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787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6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However: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mployment</a:t>
            </a:r>
            <a:r>
              <a:rPr lang="en-US" dirty="0"/>
              <a:t>, education, and economic opportunities don’t necessarily keep would-be terrorists from taking up </a:t>
            </a:r>
            <a:r>
              <a:rPr lang="en-US" dirty="0" smtClean="0"/>
              <a:t>arms.</a:t>
            </a:r>
          </a:p>
          <a:p>
            <a:pPr lvl="1"/>
            <a:r>
              <a:rPr lang="en-US" dirty="0"/>
              <a:t>“Terrorism is not just job-seeking by another name. It’s driven by </a:t>
            </a:r>
            <a:r>
              <a:rPr lang="en-US" b="1" dirty="0"/>
              <a:t>deep-seated problems </a:t>
            </a:r>
            <a:r>
              <a:rPr lang="en-US" dirty="0"/>
              <a:t>and personal frustrations in that society or government</a:t>
            </a:r>
            <a:r>
              <a:rPr lang="en-US" dirty="0" smtClean="0"/>
              <a:t>.” </a:t>
            </a:r>
          </a:p>
          <a:p>
            <a:pPr lvl="2"/>
            <a:r>
              <a:rPr lang="en-US" dirty="0" smtClean="0"/>
              <a:t>HISTORY, NEW WORLD ORDER CONSPIRACY</a:t>
            </a:r>
            <a:endParaRPr lang="en-US" dirty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are millions </a:t>
            </a:r>
            <a:r>
              <a:rPr lang="en-US" dirty="0" smtClean="0"/>
              <a:t>of </a:t>
            </a:r>
            <a:r>
              <a:rPr lang="en-US" dirty="0"/>
              <a:t>young people living in poor and violent </a:t>
            </a:r>
            <a:r>
              <a:rPr lang="en-US" dirty="0" smtClean="0"/>
              <a:t>countries. A </a:t>
            </a:r>
            <a:r>
              <a:rPr lang="en-US" dirty="0"/>
              <a:t>very small percentage of them actually join an armed </a:t>
            </a:r>
            <a:r>
              <a:rPr lang="en-US" dirty="0" smtClean="0"/>
              <a:t>movement.</a:t>
            </a:r>
          </a:p>
          <a:p>
            <a:pPr lvl="1"/>
            <a:r>
              <a:rPr lang="en-US" dirty="0"/>
              <a:t>Poverty alone does not cause a person to become a terrorist, any more than poverty alone causes somebody to become a criminal. 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4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Vacuums</a:t>
            </a:r>
            <a:r>
              <a:rPr lang="en-US" sz="3200" dirty="0" smtClean="0"/>
              <a:t> provide grounds for Extremism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Security </a:t>
            </a:r>
          </a:p>
          <a:p>
            <a:r>
              <a:rPr lang="en-US" dirty="0" smtClean="0"/>
              <a:t>Educational</a:t>
            </a:r>
          </a:p>
          <a:p>
            <a:r>
              <a:rPr lang="en-US" dirty="0" smtClean="0"/>
              <a:t>Religious and Moral</a:t>
            </a:r>
          </a:p>
          <a:p>
            <a:r>
              <a:rPr lang="en-US" dirty="0"/>
              <a:t>G</a:t>
            </a:r>
            <a:r>
              <a:rPr lang="en-US" dirty="0" smtClean="0"/>
              <a:t>overnmental Performance</a:t>
            </a:r>
          </a:p>
          <a:p>
            <a:r>
              <a:rPr lang="en-US" dirty="0" smtClean="0"/>
              <a:t>Injustice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Adolf </a:t>
            </a:r>
            <a:r>
              <a:rPr lang="en-US" sz="2800" dirty="0">
                <a:latin typeface="+mj-lt"/>
                <a:ea typeface="+mj-ea"/>
                <a:cs typeface="+mj-cs"/>
              </a:rPr>
              <a:t>H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itler</a:t>
            </a:r>
            <a:r>
              <a:rPr lang="en-US" sz="2800" dirty="0">
                <a:latin typeface="+mj-lt"/>
                <a:ea typeface="+mj-ea"/>
                <a:cs typeface="+mj-cs"/>
              </a:rPr>
              <a:t>,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Mussolini, </a:t>
            </a:r>
            <a:r>
              <a:rPr lang="en-US" sz="2800" dirty="0">
                <a:latin typeface="+mj-lt"/>
                <a:ea typeface="+mj-ea"/>
                <a:cs typeface="+mj-cs"/>
              </a:rPr>
              <a:t>Mao, Stalin, raise to power in a political and philosophical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vacuum </a:t>
            </a:r>
            <a:endParaRPr lang="en-US" sz="28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1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nvest </a:t>
            </a:r>
            <a:r>
              <a:rPr lang="en-US" sz="2800" dirty="0"/>
              <a:t>in the education and skills and job training that our extraordinary young people </a:t>
            </a:r>
            <a:r>
              <a:rPr lang="en-US" sz="2800" dirty="0" smtClean="0"/>
              <a:t>need</a:t>
            </a:r>
          </a:p>
          <a:p>
            <a:pPr marL="800100" lvl="4" indent="-342900">
              <a:buFont typeface="Arial"/>
              <a:buChar char="•"/>
            </a:pPr>
            <a:r>
              <a:rPr lang="en-US" sz="2800" dirty="0" smtClean="0"/>
              <a:t>Countries </a:t>
            </a:r>
            <a:r>
              <a:rPr lang="en-US" sz="2800" dirty="0"/>
              <a:t>will not be truly successful if parts of their populations are denied opportunity.</a:t>
            </a:r>
            <a:r>
              <a:rPr lang="en-US" dirty="0" smtClean="0"/>
              <a:t> </a:t>
            </a:r>
          </a:p>
          <a:p>
            <a:pPr marL="342900" lvl="3" indent="-342900">
              <a:buFont typeface="Arial"/>
              <a:buChar char="•"/>
            </a:pPr>
            <a:endParaRPr lang="en-US" dirty="0" smtClean="0"/>
          </a:p>
          <a:p>
            <a:pPr marL="342900" lvl="3" indent="-342900">
              <a:buFont typeface="Arial"/>
              <a:buChar char="•"/>
            </a:pPr>
            <a:r>
              <a:rPr lang="en-US" sz="2800" dirty="0" smtClean="0"/>
              <a:t>Continuing </a:t>
            </a:r>
            <a:r>
              <a:rPr lang="en-US" sz="2800" dirty="0"/>
              <a:t>Dialogues and forge </a:t>
            </a:r>
            <a:r>
              <a:rPr lang="en-US" sz="2800" b="1" dirty="0"/>
              <a:t>new partnerships </a:t>
            </a:r>
            <a:r>
              <a:rPr lang="en-US" sz="2800" dirty="0"/>
              <a:t>in </a:t>
            </a:r>
            <a:r>
              <a:rPr lang="en-US" sz="2800" b="1" dirty="0"/>
              <a:t>entrepreneurship and innovation</a:t>
            </a:r>
            <a:r>
              <a:rPr lang="en-US" sz="2800" dirty="0"/>
              <a:t>, and </a:t>
            </a:r>
            <a:r>
              <a:rPr lang="en-US" sz="2800" b="1" dirty="0"/>
              <a:t>science and technology</a:t>
            </a:r>
            <a:r>
              <a:rPr lang="en-US" sz="2800" dirty="0"/>
              <a:t>, so young people from Central Africa can start new businesses and create more prosperity.  </a:t>
            </a:r>
          </a:p>
          <a:p>
            <a:pPr marL="0" lvl="3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6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32553"/>
            <a:ext cx="8229600" cy="4961995"/>
          </a:xfrm>
        </p:spPr>
        <p:txBody>
          <a:bodyPr>
            <a:normAutofit fontScale="85000" lnSpcReduction="20000"/>
          </a:bodyPr>
          <a:lstStyle/>
          <a:p>
            <a:pPr marL="342900" lvl="3" indent="-342900">
              <a:buFont typeface="Arial"/>
              <a:buChar char="•"/>
            </a:pPr>
            <a:r>
              <a:rPr lang="en-US" sz="2800" dirty="0"/>
              <a:t>When governments oppress their people, deny human </a:t>
            </a:r>
            <a:r>
              <a:rPr lang="en-US" sz="2800" dirty="0" smtClean="0"/>
              <a:t>rights, </a:t>
            </a:r>
            <a:r>
              <a:rPr lang="en-US" sz="2800" dirty="0"/>
              <a:t>or marginalize ethnic and religious groups, or favor certain religious groups over others, it sows the seeds of extremism and violence</a:t>
            </a:r>
            <a:r>
              <a:rPr lang="en-US" sz="2800" dirty="0" smtClean="0"/>
              <a:t>.</a:t>
            </a:r>
          </a:p>
          <a:p>
            <a:pPr marL="0" lvl="3" indent="0">
              <a:buNone/>
            </a:pPr>
            <a:endParaRPr lang="en-US" sz="2800" dirty="0" smtClean="0"/>
          </a:p>
          <a:p>
            <a:pPr marL="342900" lvl="3" indent="-342900">
              <a:buFont typeface="Arial"/>
              <a:buChar char="•"/>
            </a:pPr>
            <a:r>
              <a:rPr lang="en-US" sz="2800" dirty="0"/>
              <a:t>Nobody should be profiled or put under a cloud of suspicion simply because of their faith. </a:t>
            </a:r>
            <a:endParaRPr lang="en-US" sz="2800" dirty="0" smtClean="0"/>
          </a:p>
          <a:p>
            <a:pPr marL="342900" lvl="3" indent="-342900">
              <a:buFont typeface="Arial"/>
              <a:buChar char="•"/>
            </a:pPr>
            <a:endParaRPr lang="en-US" sz="2800" dirty="0"/>
          </a:p>
          <a:p>
            <a:pPr marL="342900" lvl="3" indent="-342900">
              <a:buFont typeface="Arial"/>
              <a:buChar char="•"/>
            </a:pPr>
            <a:r>
              <a:rPr lang="en-US" sz="2800" dirty="0"/>
              <a:t>Terrorist groups claim that change can only come through violence. And if peaceful change is impossible, that plays into extremist propaganda</a:t>
            </a:r>
            <a:r>
              <a:rPr lang="en-US" sz="2800" dirty="0" smtClean="0"/>
              <a:t>.</a:t>
            </a:r>
          </a:p>
          <a:p>
            <a:pPr marL="0" lvl="3" indent="0">
              <a:buNone/>
            </a:pPr>
            <a:endParaRPr lang="en-US" sz="2800" dirty="0"/>
          </a:p>
          <a:p>
            <a:pPr marL="342900" lvl="3" indent="-342900">
              <a:buFont typeface="Arial"/>
              <a:buChar char="•"/>
            </a:pPr>
            <a:r>
              <a:rPr lang="en-US" sz="2800" dirty="0" smtClean="0"/>
              <a:t>Institutions </a:t>
            </a:r>
            <a:r>
              <a:rPr lang="en-US" sz="2800" dirty="0"/>
              <a:t>that uphold the rule of law and apply justice equally.  S</a:t>
            </a:r>
            <a:r>
              <a:rPr lang="en-US" sz="2800" dirty="0" smtClean="0"/>
              <a:t>ecurity </a:t>
            </a:r>
            <a:r>
              <a:rPr lang="en-US" sz="2800" dirty="0"/>
              <a:t>forces and </a:t>
            </a:r>
            <a:r>
              <a:rPr lang="en-US" sz="2800" dirty="0" smtClean="0"/>
              <a:t>Police </a:t>
            </a:r>
            <a:r>
              <a:rPr lang="en-US" sz="2800" dirty="0"/>
              <a:t>that respect human rights and treat people with dignity.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4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0900"/>
            <a:ext cx="8229600" cy="4525963"/>
          </a:xfrm>
        </p:spPr>
        <p:txBody>
          <a:bodyPr/>
          <a:lstStyle/>
          <a:p>
            <a:r>
              <a:rPr lang="en-US" dirty="0" smtClean="0"/>
              <a:t>Military Component</a:t>
            </a:r>
          </a:p>
          <a:p>
            <a:r>
              <a:rPr lang="en-US" dirty="0" smtClean="0"/>
              <a:t>Peace and Conflict Resolutions/Dialogues</a:t>
            </a:r>
          </a:p>
          <a:p>
            <a:pPr lvl="1"/>
            <a:r>
              <a:rPr lang="en-US" dirty="0" smtClean="0"/>
              <a:t>High Peace Council Afghanistan</a:t>
            </a:r>
          </a:p>
          <a:p>
            <a:pPr lvl="1"/>
            <a:r>
              <a:rPr lang="en-US" dirty="0" smtClean="0"/>
              <a:t>New Afghan Government follow up </a:t>
            </a:r>
          </a:p>
          <a:p>
            <a:r>
              <a:rPr lang="en-US" dirty="0" smtClean="0"/>
              <a:t>Financial Terrorism Combat</a:t>
            </a:r>
          </a:p>
          <a:p>
            <a:r>
              <a:rPr lang="en-US" dirty="0" smtClean="0"/>
              <a:t>Assistance Program to Victims of Terrorists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49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WORLD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Conspiracies</a:t>
            </a:r>
          </a:p>
          <a:p>
            <a:r>
              <a:rPr lang="en-US" dirty="0" smtClean="0"/>
              <a:t>Dramatic </a:t>
            </a:r>
            <a:r>
              <a:rPr lang="en-US" dirty="0"/>
              <a:t>change in world political and economic thought and the balance of power.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Eastern </a:t>
            </a:r>
            <a:r>
              <a:rPr lang="en-US" dirty="0"/>
              <a:t>powers emerge as key players in </a:t>
            </a:r>
            <a:r>
              <a:rPr lang="en-US" dirty="0" smtClean="0"/>
              <a:t>this </a:t>
            </a:r>
            <a:r>
              <a:rPr lang="en-US" dirty="0"/>
              <a:t>world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Conflicts </a:t>
            </a:r>
            <a:r>
              <a:rPr lang="en-US" dirty="0"/>
              <a:t>over land, water and food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"massive shift of wealth"</a:t>
            </a:r>
            <a:r>
              <a:rPr lang="en-US" dirty="0" smtClean="0">
                <a:effectLst/>
              </a:rPr>
              <a:t> to China, Russia, India, Brazil and South Africa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5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300"/>
            <a:ext cx="8229600" cy="4525963"/>
          </a:xfrm>
        </p:spPr>
        <p:txBody>
          <a:bodyPr/>
          <a:lstStyle/>
          <a:p>
            <a:r>
              <a:rPr lang="en-US" dirty="0"/>
              <a:t>Evolutionary </a:t>
            </a:r>
            <a:r>
              <a:rPr lang="en-US" dirty="0" smtClean="0"/>
              <a:t>Leadership </a:t>
            </a:r>
            <a:r>
              <a:rPr lang="en-US" dirty="0"/>
              <a:t>T</a:t>
            </a:r>
            <a:r>
              <a:rPr lang="en-US" dirty="0" smtClean="0"/>
              <a:t>heory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dirty="0"/>
              <a:t>Leading and following are adaptive behavioral strategies </a:t>
            </a:r>
            <a:endParaRPr lang="en-US" dirty="0" smtClean="0"/>
          </a:p>
          <a:p>
            <a:pPr lvl="1"/>
            <a:r>
              <a:rPr lang="en-US" dirty="0"/>
              <a:t>solve social coordination problems </a:t>
            </a:r>
            <a:r>
              <a:rPr lang="en-US" dirty="0" smtClean="0"/>
              <a:t>in </a:t>
            </a:r>
            <a:r>
              <a:rPr lang="en-US" dirty="0"/>
              <a:t>groups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(e.g. moving to new areas</a:t>
            </a:r>
            <a:r>
              <a:rPr lang="en-US" dirty="0" smtClean="0"/>
              <a:t>, </a:t>
            </a:r>
            <a:r>
              <a:rPr lang="en-US" dirty="0"/>
              <a:t>hunting or conflicts with other groups)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73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Governance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</a:t>
            </a:r>
            <a:r>
              <a:rPr lang="en-US" dirty="0"/>
              <a:t>collective efforts to identify, understand, or address worldwide problems that go beyond the capacity of individual nation-states to solve.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Global Financial Crisis, Global Warming and Climate Change, Poverty, World Hunger, World Trade, Nuclear Conflict, Global Terror, Security, . . . but also, Development, Refugees, and Population,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4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7901"/>
            <a:ext cx="8229600" cy="38989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“In </a:t>
            </a:r>
            <a:r>
              <a:rPr lang="en-US" dirty="0"/>
              <a:t>a One World with international affairs and global issues, it is likely that a New World Order - a paradigm shift - under global governance &amp; international management is most likely to come.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Operating Organizations: World Bank, USAID, IMF, United Nations, etc.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only question is whether world government will be achieved by conquest or consent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6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401"/>
            <a:ext cx="8229600" cy="3301999"/>
          </a:xfrm>
        </p:spPr>
        <p:txBody>
          <a:bodyPr/>
          <a:lstStyle/>
          <a:p>
            <a:r>
              <a:rPr lang="en-US" dirty="0" smtClean="0"/>
              <a:t>Capitalism has had always a far reaching aim.</a:t>
            </a:r>
          </a:p>
          <a:p>
            <a:r>
              <a:rPr lang="en-US" dirty="0" smtClean="0"/>
              <a:t>Created a World System of financial control in private hands.</a:t>
            </a:r>
          </a:p>
          <a:p>
            <a:r>
              <a:rPr lang="en-US" dirty="0" smtClean="0"/>
              <a:t>And it controls politics and countries and the Worlds Economy.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607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ACTS OF VIOLENT EXTRIMISM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 Qaeda, Taliban, ISIS, other splinter groups</a:t>
            </a:r>
          </a:p>
          <a:p>
            <a:r>
              <a:rPr lang="en-US" dirty="0" smtClean="0"/>
              <a:t>Afghanistan, Iraq, Libya, Syria, Somalia, Sudan,</a:t>
            </a:r>
            <a:r>
              <a:rPr lang="en-US" dirty="0"/>
              <a:t>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Assassination of the leading Justice Officer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RAISING CONCERNS IN UGANDA✰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pPr lvl="2"/>
            <a:r>
              <a:rPr lang="en-US" dirty="0" smtClean="0"/>
              <a:t>RAISING FEAR IN NEIGBORING COUNTRIES</a:t>
            </a:r>
          </a:p>
          <a:p>
            <a:pPr lvl="2"/>
            <a:r>
              <a:rPr lang="en-US" dirty="0" smtClean="0"/>
              <a:t>RAISING CONCERNS IN THE MUSLIM COMMUNITY</a:t>
            </a:r>
          </a:p>
        </p:txBody>
      </p:sp>
    </p:spTree>
    <p:extLst>
      <p:ext uri="{BB962C8B-B14F-4D97-AF65-F5344CB8AC3E}">
        <p14:creationId xmlns:p14="http://schemas.microsoft.com/office/powerpoint/2010/main" val="1015212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25019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4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“COUNTERING VIOLENT EXTREMISMIS IS NOT JUST A MATTER OF MILITARY AFFAIRS!”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PEACE &amp; CONFLICT RESOLUTION, </a:t>
            </a:r>
          </a:p>
          <a:p>
            <a:pPr lvl="1"/>
            <a:r>
              <a:rPr lang="en-US" dirty="0" smtClean="0"/>
              <a:t> NEGOTIATIONS, </a:t>
            </a:r>
          </a:p>
          <a:p>
            <a:pPr lvl="1"/>
            <a:r>
              <a:rPr lang="en-US" dirty="0" smtClean="0"/>
              <a:t> COMMUNICATION, DIALOGUE, EDUCATION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…are as much as important as military actions.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Share thoughts, ideas, and experience</a:t>
            </a:r>
          </a:p>
          <a:p>
            <a:r>
              <a:rPr lang="en-US" dirty="0" smtClean="0"/>
              <a:t>Buzz Words</a:t>
            </a:r>
          </a:p>
          <a:p>
            <a:r>
              <a:rPr lang="en-US" dirty="0" smtClean="0"/>
              <a:t>Open Dialogue 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Raise the level of consciousness to </a:t>
            </a:r>
            <a:r>
              <a:rPr lang="en-US" b="1" dirty="0" smtClean="0"/>
              <a:t>connect people to ideas, and people to people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Build a sense of aspiration, understanding and hope </a:t>
            </a:r>
            <a:r>
              <a:rPr lang="en-US" b="1" dirty="0" smtClean="0"/>
              <a:t>to</a:t>
            </a:r>
            <a:r>
              <a:rPr lang="en-US" dirty="0" smtClean="0"/>
              <a:t> </a:t>
            </a:r>
            <a:r>
              <a:rPr lang="en-US" b="1" dirty="0" smtClean="0"/>
              <a:t>devoting more resources </a:t>
            </a:r>
            <a:r>
              <a:rPr lang="en-US" dirty="0" smtClean="0"/>
              <a:t>to our efforts…</a:t>
            </a:r>
          </a:p>
          <a:p>
            <a:pPr marL="457200" lvl="1" indent="0">
              <a:buNone/>
            </a:pPr>
            <a:r>
              <a:rPr lang="en-US" dirty="0"/>
              <a:t>✰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078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9666"/>
            <a:ext cx="8229600" cy="50517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Afghanistan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Landlocked Country in Central Asia</a:t>
            </a:r>
          </a:p>
          <a:p>
            <a:pPr lvl="2"/>
            <a:r>
              <a:rPr lang="en-US" dirty="0" smtClean="0"/>
              <a:t>Bordered to Pakistan, Iran, Turkmenistan, Uzbekistan, Tajikistan, and China</a:t>
            </a:r>
          </a:p>
          <a:p>
            <a:pPr lvl="2"/>
            <a:r>
              <a:rPr lang="en-US" dirty="0" smtClean="0"/>
              <a:t>33 </a:t>
            </a:r>
            <a:r>
              <a:rPr lang="en-US" dirty="0"/>
              <a:t>M</a:t>
            </a:r>
            <a:r>
              <a:rPr lang="en-US" dirty="0" smtClean="0"/>
              <a:t>illion Population</a:t>
            </a:r>
          </a:p>
          <a:p>
            <a:pPr lvl="2"/>
            <a:r>
              <a:rPr lang="en-US" dirty="0" smtClean="0"/>
              <a:t>14 Ethnic Groups</a:t>
            </a:r>
          </a:p>
          <a:p>
            <a:pPr lvl="3"/>
            <a:r>
              <a:rPr lang="en-US" dirty="0" smtClean="0"/>
              <a:t>Pashtuns (over 50%)</a:t>
            </a:r>
            <a:r>
              <a:rPr lang="en-US" dirty="0"/>
              <a:t> ✰</a:t>
            </a:r>
            <a:r>
              <a:rPr lang="en-US" dirty="0" smtClean="0">
                <a:effectLst/>
              </a:rPr>
              <a:t> </a:t>
            </a:r>
            <a:r>
              <a:rPr lang="en-US" dirty="0" smtClean="0"/>
              <a:t>, Tajik (23%), Uzbek (9%), Turkmen (8%), others</a:t>
            </a:r>
          </a:p>
          <a:p>
            <a:pPr lvl="2"/>
            <a:r>
              <a:rPr lang="en-US" dirty="0" smtClean="0"/>
              <a:t>43 Provinces</a:t>
            </a:r>
          </a:p>
          <a:p>
            <a:pPr lvl="2"/>
            <a:r>
              <a:rPr lang="en-US" dirty="0" smtClean="0"/>
              <a:t>68% under age of 25 (Uganda ¾ are below 30 years)</a:t>
            </a:r>
          </a:p>
        </p:txBody>
      </p:sp>
    </p:spTree>
    <p:extLst>
      <p:ext uri="{BB962C8B-B14F-4D97-AF65-F5344CB8AC3E}">
        <p14:creationId xmlns:p14="http://schemas.microsoft.com/office/powerpoint/2010/main" val="424817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1979 Invasion</a:t>
            </a:r>
          </a:p>
          <a:p>
            <a:pPr lvl="1"/>
            <a:r>
              <a:rPr lang="en-US" sz="2400" dirty="0" smtClean="0"/>
              <a:t>	1 Million died</a:t>
            </a:r>
          </a:p>
          <a:p>
            <a:pPr lvl="1"/>
            <a:r>
              <a:rPr lang="en-US" sz="2400" dirty="0" smtClean="0"/>
              <a:t>	6 Million refugees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1989 Withdraw of Russian</a:t>
            </a:r>
          </a:p>
          <a:p>
            <a:pPr marL="457200" lvl="1" indent="0">
              <a:buNone/>
            </a:pPr>
            <a:r>
              <a:rPr lang="en-US" dirty="0" smtClean="0"/>
              <a:t>89-94 Civil War</a:t>
            </a:r>
          </a:p>
          <a:p>
            <a:pPr marL="457200" lvl="1" indent="0">
              <a:buNone/>
            </a:pPr>
            <a:r>
              <a:rPr lang="en-US" dirty="0" smtClean="0"/>
              <a:t>1994 Taliban</a:t>
            </a:r>
          </a:p>
          <a:p>
            <a:pPr lvl="1"/>
            <a:r>
              <a:rPr lang="en-US" sz="2400" dirty="0" smtClean="0"/>
              <a:t>	28000 Pakistanis</a:t>
            </a:r>
          </a:p>
          <a:p>
            <a:pPr lvl="1"/>
            <a:r>
              <a:rPr lang="en-US" sz="2400" dirty="0"/>
              <a:t>	Financed Saudi Arabia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Taliban &amp; Al Qaeda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9100"/>
            <a:ext cx="8229600" cy="4525963"/>
          </a:xfrm>
        </p:spPr>
        <p:txBody>
          <a:bodyPr/>
          <a:lstStyle/>
          <a:p>
            <a:r>
              <a:rPr lang="en-US" dirty="0" smtClean="0"/>
              <a:t>Osama Bin Laden &amp; Al Zawahiri hosted by the Taliban in Afghanistan</a:t>
            </a:r>
          </a:p>
          <a:p>
            <a:r>
              <a:rPr lang="en-US" dirty="0" smtClean="0"/>
              <a:t>Bin Laden enter in political Marriage with Mohammed Mullah Omar (Tribal </a:t>
            </a:r>
            <a:r>
              <a:rPr lang="en-US" dirty="0"/>
              <a:t>Elder) </a:t>
            </a:r>
            <a:r>
              <a:rPr lang="en-US" dirty="0" smtClean="0"/>
              <a:t>✰</a:t>
            </a:r>
          </a:p>
          <a:p>
            <a:r>
              <a:rPr lang="en-US" dirty="0" smtClean="0"/>
              <a:t>Send Arabs to Afghanistan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63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Karzai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9900"/>
          </a:xfrm>
        </p:spPr>
        <p:txBody>
          <a:bodyPr/>
          <a:lstStyle/>
          <a:p>
            <a:r>
              <a:rPr lang="en-US" dirty="0" smtClean="0"/>
              <a:t>2001 NATO, ISAF, and Northern Alliance, Afghan Troops </a:t>
            </a:r>
          </a:p>
          <a:p>
            <a:r>
              <a:rPr lang="en-US" dirty="0" smtClean="0"/>
              <a:t>Build new government with democratic structures</a:t>
            </a:r>
          </a:p>
          <a:p>
            <a:r>
              <a:rPr lang="en-US" dirty="0" smtClean="0"/>
              <a:t>RETURN OF REFUGEES</a:t>
            </a:r>
          </a:p>
          <a:p>
            <a:r>
              <a:rPr lang="en-US" dirty="0" smtClean="0"/>
              <a:t>AGO</a:t>
            </a:r>
            <a:r>
              <a:rPr lang="en-US" dirty="0"/>
              <a:t>✰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r>
              <a:rPr lang="en-US" dirty="0" smtClean="0"/>
              <a:t>Career at the </a:t>
            </a:r>
            <a:r>
              <a:rPr lang="en-US" dirty="0" err="1" smtClean="0"/>
              <a:t>MoFA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51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1226</Words>
  <Application>Microsoft Macintosh PowerPoint</Application>
  <PresentationFormat>On-screen Show (4:3)</PresentationFormat>
  <Paragraphs>187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Public Dialogue   ‘Sharing Experience From Afghanistan’   </vt:lpstr>
      <vt:lpstr>RELIGION, INSURGENCY, TERRORISM, and NEW WORLD ORDER </vt:lpstr>
      <vt:lpstr>RECENT ACTS OF VIOLENT EXTRIMISM</vt:lpstr>
      <vt:lpstr>PowerPoint Presentation</vt:lpstr>
      <vt:lpstr>Procedures</vt:lpstr>
      <vt:lpstr>PowerPoint Presentation</vt:lpstr>
      <vt:lpstr>History</vt:lpstr>
      <vt:lpstr>Taliban &amp; Al Qaeda</vt:lpstr>
      <vt:lpstr>Karzai Government</vt:lpstr>
      <vt:lpstr>PowerPoint Presentation</vt:lpstr>
      <vt:lpstr>PowerPoint Presentation</vt:lpstr>
      <vt:lpstr>Young Generation</vt:lpstr>
      <vt:lpstr>In short!</vt:lpstr>
      <vt:lpstr>Religion: Islam</vt:lpstr>
      <vt:lpstr>Jihād</vt:lpstr>
      <vt:lpstr>PowerPoint Presentation</vt:lpstr>
      <vt:lpstr>PowerPoint Presentation</vt:lpstr>
      <vt:lpstr>Experience from Afghanistan</vt:lpstr>
      <vt:lpstr>PowerPoint Presentation</vt:lpstr>
      <vt:lpstr>PowerPoint Presentation</vt:lpstr>
      <vt:lpstr>Vacuums provide grounds for Extremism</vt:lpstr>
      <vt:lpstr>Ideas </vt:lpstr>
      <vt:lpstr>PowerPoint Presentation</vt:lpstr>
      <vt:lpstr>Different Components</vt:lpstr>
      <vt:lpstr>NEW WORLD ORDER</vt:lpstr>
      <vt:lpstr>PowerPoint Presentation</vt:lpstr>
      <vt:lpstr>Global Governance </vt:lpstr>
      <vt:lpstr>PowerPoint Presentation</vt:lpstr>
      <vt:lpstr>Personal Thoughts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Dialogue  ‘Sharing Experience From Afghanistan’   </dc:title>
  <dc:creator>Haron Aloko</dc:creator>
  <cp:lastModifiedBy>Haron Aloko</cp:lastModifiedBy>
  <cp:revision>151</cp:revision>
  <dcterms:created xsi:type="dcterms:W3CDTF">2015-04-14T02:45:32Z</dcterms:created>
  <dcterms:modified xsi:type="dcterms:W3CDTF">2015-04-14T10:00:58Z</dcterms:modified>
</cp:coreProperties>
</file>