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5" r:id="rId5"/>
    <p:sldId id="258" r:id="rId6"/>
    <p:sldId id="270" r:id="rId7"/>
    <p:sldId id="269" r:id="rId8"/>
    <p:sldId id="259" r:id="rId9"/>
    <p:sldId id="267" r:id="rId10"/>
    <p:sldId id="268" r:id="rId11"/>
    <p:sldId id="271" r:id="rId12"/>
    <p:sldId id="272" r:id="rId13"/>
    <p:sldId id="273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7" autoAdjust="0"/>
    <p:restoredTop sz="94660"/>
  </p:normalViewPr>
  <p:slideViewPr>
    <p:cSldViewPr>
      <p:cViewPr varScale="1">
        <p:scale>
          <a:sx n="68" d="100"/>
          <a:sy n="68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odmicrobionet.org/?page_id=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hyperlink" Target="https://www.google.com/imgres?imgurl=http://eacea.ec.europa.eu/img/visuals/erasmus/jpeg/LogosBeneficairesErasmus+RIGHT_EN.jpg&amp;imgrefurl=http://eacea.ec.europa.eu/about-eacea/visual-identity_en&amp;docid=hw3PNNtMxBxWaM&amp;tbnid=eh0y56qe9kUVIM:&amp;vet=10ahUKEwiV5pb5sdHWAhXC2RoKHW6yC9QQMwg0KA8wDw..i&amp;w=4720&amp;h=969&amp;bih=597&amp;biw=1186&amp;q=logo%20European%20Union%20vettoriale&amp;ved=0ahUKEwiV5pb5sdHWAhXC2RoKHW6yC9QQMwg0KA8wDw&amp;iact=mrc&amp;uact=8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The Erasmus </a:t>
            </a:r>
            <a:r>
              <a:rPr lang="en-US" i="1" dirty="0" err="1"/>
              <a:t>Programme</a:t>
            </a:r>
            <a:r>
              <a:rPr lang="en-US" i="1" dirty="0"/>
              <a:t>: from Europe to Africa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2018</a:t>
            </a:r>
          </a:p>
          <a:p>
            <a:r>
              <a:rPr lang="en-US" dirty="0" smtClean="0"/>
              <a:t>University of </a:t>
            </a:r>
            <a:r>
              <a:rPr lang="en-US" dirty="0" err="1" smtClean="0"/>
              <a:t>Makerere</a:t>
            </a:r>
            <a:r>
              <a:rPr lang="en-US" dirty="0" smtClean="0"/>
              <a:t>, Kampala</a:t>
            </a:r>
          </a:p>
          <a:p>
            <a:r>
              <a:rPr lang="en-US" dirty="0" smtClean="0"/>
              <a:t>University of Torino, Italy</a:t>
            </a:r>
          </a:p>
          <a:p>
            <a:r>
              <a:rPr lang="en-US" sz="1900" dirty="0" err="1" smtClean="0"/>
              <a:t>Elana</a:t>
            </a:r>
            <a:r>
              <a:rPr lang="en-US" sz="1900" dirty="0" smtClean="0"/>
              <a:t> </a:t>
            </a:r>
            <a:r>
              <a:rPr lang="en-US" sz="1900" dirty="0" err="1" smtClean="0"/>
              <a:t>Ochse</a:t>
            </a:r>
            <a:r>
              <a:rPr lang="en-US" sz="1900" dirty="0" smtClean="0"/>
              <a:t>, University of Torino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xmlns="" val="419439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New Erasmus +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Annual budget: 2 billion Euros per year</a:t>
            </a:r>
          </a:p>
          <a:p>
            <a:r>
              <a:rPr lang="en-US" dirty="0" smtClean="0"/>
              <a:t>Duration: 2014 – 2020</a:t>
            </a:r>
          </a:p>
          <a:p>
            <a:r>
              <a:rPr lang="en-US" dirty="0" smtClean="0"/>
              <a:t>Who can apply? Local and Regional authorities, Schools, Corporations, Training </a:t>
            </a:r>
            <a:r>
              <a:rPr lang="en-US" dirty="0" err="1" smtClean="0"/>
              <a:t>centres</a:t>
            </a:r>
            <a:r>
              <a:rPr lang="en-US" dirty="0" smtClean="0"/>
              <a:t>,  Administrations, States, Universities, Non-profit </a:t>
            </a:r>
            <a:r>
              <a:rPr lang="en-US" dirty="0" err="1" smtClean="0"/>
              <a:t>organisations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Regions: European Union, Candidate countries, New Independent States, European Economic Area, Mediterranean countries, Switzerland, Worldwide, Balkans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442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Erasmus Partner </a:t>
            </a:r>
            <a:r>
              <a:rPr lang="it-IT" dirty="0" err="1" smtClean="0"/>
              <a:t>Countries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3800" dirty="0" err="1"/>
              <a:t>Region</a:t>
            </a:r>
            <a:r>
              <a:rPr lang="it-IT" sz="3800" dirty="0"/>
              <a:t> 11 </a:t>
            </a:r>
            <a:r>
              <a:rPr lang="it-IT" sz="3800" dirty="0" smtClean="0"/>
              <a:t> ACP = Africa, Caribbean and the Pacific</a:t>
            </a:r>
          </a:p>
          <a:p>
            <a:pPr marL="0" indent="0">
              <a:buNone/>
            </a:pPr>
            <a:endParaRPr lang="it-IT" sz="2600" dirty="0" smtClean="0"/>
          </a:p>
          <a:p>
            <a:pPr marL="0" indent="0">
              <a:buNone/>
            </a:pPr>
            <a:r>
              <a:rPr lang="it-IT" sz="2600" dirty="0" smtClean="0"/>
              <a:t>Angola</a:t>
            </a:r>
            <a:r>
              <a:rPr lang="it-IT" sz="2600" dirty="0"/>
              <a:t>, Antigua and Barbuda, Bahamas, Barbados, Belize, Benin, Botswana, Burkina Faso, Burundi, Cameroon, Cape Verde, Central </a:t>
            </a:r>
            <a:r>
              <a:rPr lang="it-IT" sz="2600" dirty="0" err="1"/>
              <a:t>African</a:t>
            </a:r>
            <a:r>
              <a:rPr lang="it-IT" sz="2600" dirty="0"/>
              <a:t> Republic, Chad, Comoros, Congo, Congo - </a:t>
            </a:r>
            <a:r>
              <a:rPr lang="it-IT" sz="2600" dirty="0" err="1"/>
              <a:t>Democratic</a:t>
            </a:r>
            <a:r>
              <a:rPr lang="it-IT" sz="2600" dirty="0"/>
              <a:t> Republic of the, Cook </a:t>
            </a:r>
            <a:r>
              <a:rPr lang="it-IT" sz="2600" dirty="0" err="1"/>
              <a:t>Islands</a:t>
            </a:r>
            <a:r>
              <a:rPr lang="it-IT" sz="2600" dirty="0"/>
              <a:t>, Djibouti, Dominica, </a:t>
            </a:r>
            <a:r>
              <a:rPr lang="it-IT" sz="2600" dirty="0" err="1"/>
              <a:t>Dominican</a:t>
            </a:r>
            <a:r>
              <a:rPr lang="it-IT" sz="2600" dirty="0"/>
              <a:t> Republic, </a:t>
            </a:r>
            <a:r>
              <a:rPr lang="it-IT" sz="2600" dirty="0" err="1"/>
              <a:t>Equatorial</a:t>
            </a:r>
            <a:r>
              <a:rPr lang="it-IT" sz="2600" dirty="0"/>
              <a:t> Guinea, Eritrea, </a:t>
            </a:r>
            <a:r>
              <a:rPr lang="it-IT" sz="2600" dirty="0" err="1"/>
              <a:t>Ethiopia</a:t>
            </a:r>
            <a:r>
              <a:rPr lang="it-IT" sz="2600" dirty="0"/>
              <a:t>, Fiji, Gabon, Gambia, Ghana, Grenada, Guinea, Guinea-Bissau, Guyana, Haiti, Republic of </a:t>
            </a:r>
            <a:r>
              <a:rPr lang="it-IT" sz="2600" dirty="0" err="1"/>
              <a:t>Côte</a:t>
            </a:r>
            <a:r>
              <a:rPr lang="it-IT" sz="2600" dirty="0"/>
              <a:t> d'</a:t>
            </a:r>
            <a:r>
              <a:rPr lang="it-IT" sz="2600" dirty="0" err="1"/>
              <a:t>Ivoire</a:t>
            </a:r>
            <a:r>
              <a:rPr lang="it-IT" sz="2600" dirty="0"/>
              <a:t>, Jamaica, Kenya, Kiribati, Lesotho, Liberia, Madagascar, Malawi, Mali, Marshall </a:t>
            </a:r>
            <a:r>
              <a:rPr lang="it-IT" sz="2600" dirty="0" err="1"/>
              <a:t>Islands</a:t>
            </a:r>
            <a:r>
              <a:rPr lang="it-IT" sz="2600" dirty="0"/>
              <a:t>, Mauritania, Mauritius, Micronesia- </a:t>
            </a:r>
            <a:r>
              <a:rPr lang="it-IT" sz="2600" dirty="0" err="1"/>
              <a:t>Federated</a:t>
            </a:r>
            <a:r>
              <a:rPr lang="it-IT" sz="2600" dirty="0"/>
              <a:t> </a:t>
            </a:r>
            <a:r>
              <a:rPr lang="it-IT" sz="2600" dirty="0" err="1"/>
              <a:t>States</a:t>
            </a:r>
            <a:r>
              <a:rPr lang="it-IT" sz="2600" dirty="0"/>
              <a:t> of, </a:t>
            </a:r>
            <a:r>
              <a:rPr lang="it-IT" sz="2600" dirty="0" err="1"/>
              <a:t>Mozambique</a:t>
            </a:r>
            <a:r>
              <a:rPr lang="it-IT" sz="2600" dirty="0"/>
              <a:t>, Namibia, Nauru, Niger, Nigeria, Niue, Palau, Papua New Guinea, </a:t>
            </a:r>
            <a:r>
              <a:rPr lang="it-IT" sz="2600" dirty="0" err="1"/>
              <a:t>Rwanda</a:t>
            </a:r>
            <a:r>
              <a:rPr lang="it-IT" sz="2600" dirty="0"/>
              <a:t>, Saint Kitts And </a:t>
            </a:r>
            <a:r>
              <a:rPr lang="it-IT" sz="2600" dirty="0" err="1"/>
              <a:t>Nevis</a:t>
            </a:r>
            <a:r>
              <a:rPr lang="it-IT" sz="2600" dirty="0"/>
              <a:t>, Saint Lucia, Saint Vincent And The </a:t>
            </a:r>
            <a:r>
              <a:rPr lang="it-IT" sz="2600" dirty="0" err="1"/>
              <a:t>Grenadines</a:t>
            </a:r>
            <a:r>
              <a:rPr lang="it-IT" sz="2600" dirty="0"/>
              <a:t>, Samoa, Sao Tome and Principe, Senegal, Seychelles, Sierra Leone, Solomon </a:t>
            </a:r>
            <a:r>
              <a:rPr lang="it-IT" sz="2600" dirty="0" err="1"/>
              <a:t>Islands</a:t>
            </a:r>
            <a:r>
              <a:rPr lang="it-IT" sz="2600" dirty="0"/>
              <a:t>, Somalia, South Sudan, Sudan, Suriname, Swaziland, Timor Leste - </a:t>
            </a:r>
            <a:r>
              <a:rPr lang="it-IT" sz="2600" dirty="0" err="1"/>
              <a:t>Democratic</a:t>
            </a:r>
            <a:r>
              <a:rPr lang="it-IT" sz="2600" dirty="0"/>
              <a:t> Republic of, Tanzania, Togo, Tonga, Trinidad and Tobago, Tuvalu, </a:t>
            </a:r>
            <a:r>
              <a:rPr lang="it-IT" sz="3100" b="1" u="sng" dirty="0"/>
              <a:t>Uganda</a:t>
            </a:r>
            <a:r>
              <a:rPr lang="it-IT" sz="2600" dirty="0"/>
              <a:t>, Vanuatu, Zambia, Zimbabwe</a:t>
            </a:r>
            <a:r>
              <a:rPr lang="it-IT" sz="2600" dirty="0" smtClean="0"/>
              <a:t>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xmlns="" val="392401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University</a:t>
            </a:r>
            <a:r>
              <a:rPr lang="it-IT" dirty="0" smtClean="0"/>
              <a:t> of Torino + </a:t>
            </a:r>
            <a:r>
              <a:rPr lang="it-IT" dirty="0" err="1" smtClean="0"/>
              <a:t>Makerere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 smtClean="0"/>
              <a:t>2016-2018: Budget of </a:t>
            </a:r>
            <a:r>
              <a:rPr lang="it-IT" dirty="0" err="1" smtClean="0"/>
              <a:t>almost</a:t>
            </a:r>
            <a:r>
              <a:rPr lang="it-IT" dirty="0" smtClean="0"/>
              <a:t> 53,000 </a:t>
            </a:r>
            <a:r>
              <a:rPr lang="it-IT" dirty="0" err="1" smtClean="0"/>
              <a:t>euros</a:t>
            </a:r>
            <a:r>
              <a:rPr lang="it-IT" dirty="0" smtClean="0"/>
              <a:t> (to be </a:t>
            </a:r>
            <a:r>
              <a:rPr lang="it-IT" dirty="0" err="1" smtClean="0"/>
              <a:t>used</a:t>
            </a:r>
            <a:r>
              <a:rPr lang="it-IT" dirty="0" smtClean="0"/>
              <a:t> over a </a:t>
            </a:r>
            <a:r>
              <a:rPr lang="it-IT" dirty="0" err="1" smtClean="0"/>
              <a:t>two-year</a:t>
            </a:r>
            <a:r>
              <a:rPr lang="it-IT" dirty="0" smtClean="0"/>
              <a:t> </a:t>
            </a:r>
            <a:r>
              <a:rPr lang="it-IT" dirty="0" err="1" smtClean="0"/>
              <a:t>period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2017: </a:t>
            </a:r>
            <a:r>
              <a:rPr lang="it-IT" dirty="0" err="1" smtClean="0"/>
              <a:t>Mobility</a:t>
            </a:r>
            <a:r>
              <a:rPr lang="it-IT" dirty="0" smtClean="0"/>
              <a:t> of 4 </a:t>
            </a:r>
            <a:r>
              <a:rPr lang="it-IT" dirty="0" err="1" smtClean="0"/>
              <a:t>students</a:t>
            </a:r>
            <a:r>
              <a:rPr lang="it-IT" dirty="0"/>
              <a:t> </a:t>
            </a:r>
            <a:r>
              <a:rPr lang="it-IT" dirty="0" smtClean="0"/>
              <a:t>(2 x </a:t>
            </a:r>
            <a:r>
              <a:rPr lang="it-IT" dirty="0" err="1" smtClean="0"/>
              <a:t>PhDs</a:t>
            </a:r>
            <a:r>
              <a:rPr lang="it-IT" dirty="0" smtClean="0"/>
              <a:t> and 2x </a:t>
            </a:r>
            <a:r>
              <a:rPr lang="it-IT" dirty="0" err="1" smtClean="0"/>
              <a:t>MAs</a:t>
            </a:r>
            <a:r>
              <a:rPr lang="it-IT" dirty="0" smtClean="0"/>
              <a:t>) and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teaching</a:t>
            </a:r>
            <a:r>
              <a:rPr lang="it-IT" dirty="0" smtClean="0"/>
              <a:t> staff </a:t>
            </a:r>
            <a:r>
              <a:rPr lang="it-IT" dirty="0" err="1" smtClean="0"/>
              <a:t>members</a:t>
            </a:r>
            <a:r>
              <a:rPr lang="it-IT" dirty="0" smtClean="0"/>
              <a:t> from </a:t>
            </a:r>
            <a:r>
              <a:rPr lang="it-IT" dirty="0" err="1" smtClean="0"/>
              <a:t>Makerere</a:t>
            </a:r>
            <a:r>
              <a:rPr lang="it-IT" dirty="0" smtClean="0"/>
              <a:t> </a:t>
            </a:r>
            <a:r>
              <a:rPr lang="it-IT" dirty="0" err="1" smtClean="0"/>
              <a:t>University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err="1" smtClean="0"/>
              <a:t>Mobility</a:t>
            </a:r>
            <a:r>
              <a:rPr lang="it-IT" dirty="0" smtClean="0"/>
              <a:t> of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teaching</a:t>
            </a:r>
            <a:r>
              <a:rPr lang="it-IT" dirty="0" smtClean="0"/>
              <a:t> staff </a:t>
            </a:r>
            <a:r>
              <a:rPr lang="it-IT" dirty="0" err="1" smtClean="0"/>
              <a:t>members</a:t>
            </a:r>
            <a:r>
              <a:rPr lang="it-IT" dirty="0" smtClean="0"/>
              <a:t> from the </a:t>
            </a:r>
            <a:r>
              <a:rPr lang="it-IT" dirty="0" err="1"/>
              <a:t>U</a:t>
            </a:r>
            <a:r>
              <a:rPr lang="it-IT" dirty="0" err="1" smtClean="0"/>
              <a:t>niversity</a:t>
            </a:r>
            <a:r>
              <a:rPr lang="it-IT" dirty="0" smtClean="0"/>
              <a:t> of Torino. </a:t>
            </a:r>
            <a:r>
              <a:rPr lang="it-IT" dirty="0" err="1" smtClean="0"/>
              <a:t>Both</a:t>
            </a:r>
            <a:r>
              <a:rPr lang="it-IT" dirty="0" smtClean="0"/>
              <a:t> 2017 and 2018: Prof Cecilia </a:t>
            </a:r>
            <a:r>
              <a:rPr lang="it-IT" dirty="0" err="1" smtClean="0"/>
              <a:t>Pennacini</a:t>
            </a:r>
            <a:r>
              <a:rPr lang="it-IT" dirty="0" smtClean="0"/>
              <a:t> and </a:t>
            </a:r>
            <a:r>
              <a:rPr lang="it-IT" dirty="0" err="1" smtClean="0"/>
              <a:t>Elana</a:t>
            </a:r>
            <a:r>
              <a:rPr lang="it-IT" dirty="0" smtClean="0"/>
              <a:t> </a:t>
            </a:r>
            <a:r>
              <a:rPr lang="it-IT" dirty="0" err="1" smtClean="0"/>
              <a:t>Ochse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1800" dirty="0" smtClean="0"/>
              <a:t>224 </a:t>
            </a:r>
            <a:r>
              <a:rPr lang="it-IT" sz="1800" dirty="0" err="1" smtClean="0"/>
              <a:t>million</a:t>
            </a:r>
            <a:r>
              <a:rPr lang="it-IT" sz="1800" dirty="0" smtClean="0"/>
              <a:t> </a:t>
            </a:r>
            <a:r>
              <a:rPr lang="it-IT" sz="1800" dirty="0" err="1" smtClean="0"/>
              <a:t>Ugandan</a:t>
            </a:r>
            <a:r>
              <a:rPr lang="it-IT" sz="1800" dirty="0" smtClean="0"/>
              <a:t> </a:t>
            </a:r>
            <a:r>
              <a:rPr lang="it-IT" sz="1800" dirty="0" err="1" smtClean="0"/>
              <a:t>shillings</a:t>
            </a:r>
            <a:endParaRPr lang="it-IT" sz="1800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24607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University</a:t>
            </a:r>
            <a:r>
              <a:rPr lang="it-IT" dirty="0"/>
              <a:t> of Torino + </a:t>
            </a:r>
            <a:r>
              <a:rPr lang="it-IT" dirty="0" err="1" smtClean="0"/>
              <a:t>Makerere</a:t>
            </a:r>
            <a:r>
              <a:rPr lang="it-IT" dirty="0" smtClean="0"/>
              <a:t>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2018-2020: Budget of over 76,000 </a:t>
            </a:r>
            <a:r>
              <a:rPr lang="it-IT" dirty="0" err="1" smtClean="0"/>
              <a:t>euros</a:t>
            </a:r>
            <a:endParaRPr lang="it-IT" dirty="0" smtClean="0"/>
          </a:p>
          <a:p>
            <a:r>
              <a:rPr lang="it-IT" b="1" dirty="0" err="1" smtClean="0"/>
              <a:t>Mobility</a:t>
            </a:r>
            <a:r>
              <a:rPr lang="it-IT" b="1" dirty="0" smtClean="0"/>
              <a:t> from </a:t>
            </a:r>
            <a:r>
              <a:rPr lang="it-IT" b="1" dirty="0" err="1" smtClean="0"/>
              <a:t>Makerere</a:t>
            </a:r>
            <a:r>
              <a:rPr lang="it-IT" b="1" dirty="0" smtClean="0"/>
              <a:t> to Torino </a:t>
            </a:r>
          </a:p>
          <a:p>
            <a:pPr marL="0" indent="0">
              <a:buNone/>
            </a:pPr>
            <a:r>
              <a:rPr lang="it-IT" dirty="0" smtClean="0"/>
              <a:t>5 </a:t>
            </a:r>
            <a:r>
              <a:rPr lang="it-IT" dirty="0" err="1" smtClean="0"/>
              <a:t>students</a:t>
            </a:r>
            <a:r>
              <a:rPr lang="it-IT" dirty="0" smtClean="0"/>
              <a:t> (</a:t>
            </a:r>
            <a:r>
              <a:rPr lang="it-IT" dirty="0" err="1" smtClean="0"/>
              <a:t>PhD</a:t>
            </a:r>
            <a:r>
              <a:rPr lang="it-IT" dirty="0" smtClean="0"/>
              <a:t> and </a:t>
            </a:r>
            <a:r>
              <a:rPr lang="it-IT" dirty="0" err="1" smtClean="0"/>
              <a:t>Master’s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1 non-</a:t>
            </a:r>
            <a:r>
              <a:rPr lang="it-IT" dirty="0" err="1" smtClean="0"/>
              <a:t>teaching</a:t>
            </a:r>
            <a:r>
              <a:rPr lang="it-IT" dirty="0" smtClean="0"/>
              <a:t> staff </a:t>
            </a:r>
            <a:r>
              <a:rPr lang="it-IT" dirty="0" err="1" smtClean="0"/>
              <a:t>member</a:t>
            </a:r>
            <a:r>
              <a:rPr lang="it-IT" dirty="0" smtClean="0"/>
              <a:t> (?)</a:t>
            </a:r>
          </a:p>
          <a:p>
            <a:pPr marL="0" indent="0">
              <a:buNone/>
            </a:pPr>
            <a:r>
              <a:rPr lang="it-IT" dirty="0" smtClean="0"/>
              <a:t>2 </a:t>
            </a:r>
            <a:r>
              <a:rPr lang="it-IT" dirty="0" err="1" smtClean="0"/>
              <a:t>teaching</a:t>
            </a:r>
            <a:r>
              <a:rPr lang="it-IT" dirty="0" smtClean="0"/>
              <a:t>-staff </a:t>
            </a:r>
            <a:r>
              <a:rPr lang="it-IT" dirty="0" err="1" smtClean="0"/>
              <a:t>members</a:t>
            </a:r>
            <a:endParaRPr lang="it-IT" dirty="0" smtClean="0"/>
          </a:p>
          <a:p>
            <a:r>
              <a:rPr lang="it-IT" b="1" dirty="0" err="1" smtClean="0"/>
              <a:t>Mobility</a:t>
            </a:r>
            <a:r>
              <a:rPr lang="it-IT" b="1" dirty="0" smtClean="0"/>
              <a:t> from Torino to </a:t>
            </a:r>
            <a:r>
              <a:rPr lang="it-IT" b="1" dirty="0" err="1" smtClean="0"/>
              <a:t>Makerere</a:t>
            </a:r>
            <a:endParaRPr lang="it-IT" b="1" dirty="0" smtClean="0"/>
          </a:p>
          <a:p>
            <a:pPr marL="0" indent="0">
              <a:buNone/>
            </a:pPr>
            <a:r>
              <a:rPr lang="it-IT" dirty="0" smtClean="0"/>
              <a:t>1 </a:t>
            </a:r>
            <a:r>
              <a:rPr lang="it-IT" dirty="0"/>
              <a:t>non-</a:t>
            </a:r>
            <a:r>
              <a:rPr lang="it-IT" dirty="0" err="1"/>
              <a:t>teaching</a:t>
            </a:r>
            <a:r>
              <a:rPr lang="it-IT" dirty="0"/>
              <a:t> staff </a:t>
            </a:r>
            <a:r>
              <a:rPr lang="it-IT" dirty="0" err="1" smtClean="0"/>
              <a:t>member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2 </a:t>
            </a:r>
            <a:r>
              <a:rPr lang="it-IT" dirty="0" err="1" smtClean="0"/>
              <a:t>teaching</a:t>
            </a:r>
            <a:r>
              <a:rPr lang="it-IT" dirty="0" smtClean="0"/>
              <a:t>-staff </a:t>
            </a:r>
            <a:r>
              <a:rPr lang="it-IT" dirty="0" err="1" smtClean="0"/>
              <a:t>members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1700" dirty="0" smtClean="0"/>
              <a:t>320 </a:t>
            </a:r>
            <a:r>
              <a:rPr lang="it-IT" sz="1700" dirty="0" err="1" smtClean="0"/>
              <a:t>million</a:t>
            </a:r>
            <a:r>
              <a:rPr lang="it-IT" sz="1700" dirty="0" smtClean="0"/>
              <a:t> </a:t>
            </a:r>
            <a:r>
              <a:rPr lang="it-IT" sz="1700" dirty="0" err="1" smtClean="0"/>
              <a:t>Ugandan</a:t>
            </a:r>
            <a:r>
              <a:rPr lang="it-IT" sz="1700" dirty="0" smtClean="0"/>
              <a:t> </a:t>
            </a:r>
            <a:r>
              <a:rPr lang="it-IT" sz="1700" dirty="0" err="1" smtClean="0"/>
              <a:t>shillings</a:t>
            </a:r>
            <a:endParaRPr lang="it-IT" sz="1700" dirty="0"/>
          </a:p>
          <a:p>
            <a:pPr marL="0" indent="0">
              <a:buNone/>
            </a:pPr>
            <a:endParaRPr lang="it-IT" sz="1727" dirty="0"/>
          </a:p>
        </p:txBody>
      </p:sp>
    </p:spTree>
    <p:extLst>
      <p:ext uri="{BB962C8B-B14F-4D97-AF65-F5344CB8AC3E}">
        <p14:creationId xmlns:p14="http://schemas.microsoft.com/office/powerpoint/2010/main" xmlns="" val="31543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WELCOME to TORINO!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200" y="1676400"/>
            <a:ext cx="5867400" cy="3886200"/>
          </a:xfrm>
        </p:spPr>
      </p:pic>
    </p:spTree>
    <p:extLst>
      <p:ext uri="{BB962C8B-B14F-4D97-AF65-F5344CB8AC3E}">
        <p14:creationId xmlns:p14="http://schemas.microsoft.com/office/powerpoint/2010/main" xmlns="" val="406608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698636"/>
            <a:ext cx="4038600" cy="3395891"/>
          </a:xfrm>
        </p:spPr>
      </p:pic>
      <p:pic>
        <p:nvPicPr>
          <p:cNvPr id="1026" name="Picture 2" descr="Image result for logo università di torino vettoriale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635364"/>
            <a:ext cx="3398357" cy="345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ogo European Union vettorial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85800"/>
            <a:ext cx="6477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581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600199"/>
          </a:xfrm>
        </p:spPr>
        <p:txBody>
          <a:bodyPr>
            <a:normAutofit fontScale="90000"/>
          </a:bodyPr>
          <a:lstStyle/>
          <a:p>
            <a:r>
              <a:rPr lang="en-US" dirty="0"/>
              <a:t>Erasmus today: an opportunity to cross borders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>
            <a:normAutofit fontScale="85000" lnSpcReduction="20000"/>
          </a:bodyPr>
          <a:lstStyle/>
          <a:p>
            <a:pPr marL="742950" indent="-742950" algn="l">
              <a:buAutoNum type="arabicParenR"/>
            </a:pPr>
            <a:r>
              <a:rPr lang="en-US" sz="4000" dirty="0" smtClean="0"/>
              <a:t>Getting to know other peoples, languages &amp; cultures</a:t>
            </a:r>
          </a:p>
          <a:p>
            <a:pPr marL="742950" indent="-742950" algn="l">
              <a:buAutoNum type="arabicParenR"/>
            </a:pPr>
            <a:r>
              <a:rPr lang="en-US" sz="4000" dirty="0" smtClean="0"/>
              <a:t>Studying abroad</a:t>
            </a:r>
          </a:p>
          <a:p>
            <a:pPr marL="742950" indent="-742950" algn="l">
              <a:buAutoNum type="arabicParenR"/>
            </a:pPr>
            <a:r>
              <a:rPr lang="en-US" sz="4000" dirty="0" smtClean="0"/>
              <a:t>Making new friends</a:t>
            </a:r>
          </a:p>
          <a:p>
            <a:pPr marL="742950" indent="-742950" algn="l">
              <a:buAutoNum type="arabicParenR"/>
            </a:pPr>
            <a:r>
              <a:rPr lang="en-US" sz="4000" dirty="0" smtClean="0"/>
              <a:t>Playing ambassador for your host country when you get back home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46726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siderius Erasmus, oil on panel by Hans Holbein the Younger, 1523–24; in the Louvre, Paris. 43 × 33 cm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18135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1066800" y="990601"/>
            <a:ext cx="7543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Desiderius Erasmus</a:t>
            </a:r>
            <a:r>
              <a:rPr lang="en-US" sz="2800" dirty="0"/>
              <a:t>, a.k.a. ‘Erasmus of Rotterdam</a:t>
            </a:r>
            <a:r>
              <a:rPr lang="en-US" sz="2800" dirty="0" smtClean="0"/>
              <a:t>’ (1469 – 1536)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7343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Erasmus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Catholic priest: ordained to </a:t>
            </a:r>
            <a:r>
              <a:rPr lang="en-US" dirty="0"/>
              <a:t>the priesthood </a:t>
            </a:r>
            <a:r>
              <a:rPr lang="en-US" dirty="0" smtClean="0"/>
              <a:t>in 1492</a:t>
            </a:r>
          </a:p>
          <a:p>
            <a:r>
              <a:rPr lang="en-US" dirty="0" smtClean="0"/>
              <a:t>Started his studies at the University of Paris</a:t>
            </a:r>
          </a:p>
          <a:p>
            <a:r>
              <a:rPr lang="en-US" dirty="0" smtClean="0"/>
              <a:t>The wandering scholar: Paris, England, Italy, Holland</a:t>
            </a:r>
          </a:p>
          <a:p>
            <a:r>
              <a:rPr lang="en-US" dirty="0" smtClean="0"/>
              <a:t>Doctorate in Divinity from the University of Torino in 1506</a:t>
            </a:r>
          </a:p>
        </p:txBody>
      </p:sp>
    </p:spTree>
    <p:extLst>
      <p:ext uri="{BB962C8B-B14F-4D97-AF65-F5344CB8AC3E}">
        <p14:creationId xmlns:p14="http://schemas.microsoft.com/office/powerpoint/2010/main" xmlns="" val="386852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Main</a:t>
            </a:r>
            <a:r>
              <a:rPr lang="it-IT" dirty="0" smtClean="0"/>
              <a:t> Building: </a:t>
            </a:r>
            <a:r>
              <a:rPr lang="it-IT" dirty="0" err="1" smtClean="0"/>
              <a:t>University</a:t>
            </a:r>
            <a:r>
              <a:rPr lang="it-IT" smtClean="0"/>
              <a:t> of Torino</a:t>
            </a:r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1676400"/>
            <a:ext cx="4286250" cy="4286250"/>
          </a:xfrm>
        </p:spPr>
      </p:pic>
    </p:spTree>
    <p:extLst>
      <p:ext uri="{BB962C8B-B14F-4D97-AF65-F5344CB8AC3E}">
        <p14:creationId xmlns:p14="http://schemas.microsoft.com/office/powerpoint/2010/main" xmlns="" val="14070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Erasmus +</a:t>
            </a:r>
            <a:endParaRPr lang="it-IT" dirty="0"/>
          </a:p>
        </p:txBody>
      </p:sp>
      <p:pic>
        <p:nvPicPr>
          <p:cNvPr id="3074" name="Picture 2" descr="European Commission log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209800"/>
            <a:ext cx="48768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740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Erasmus Project: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Reduce unemployment</a:t>
            </a:r>
          </a:p>
          <a:p>
            <a:r>
              <a:rPr lang="en-US" dirty="0" smtClean="0"/>
              <a:t>Promote adult learning</a:t>
            </a:r>
          </a:p>
          <a:p>
            <a:r>
              <a:rPr lang="en-US" dirty="0" smtClean="0"/>
              <a:t>Encourage young people to take part in European democracy</a:t>
            </a:r>
          </a:p>
          <a:p>
            <a:r>
              <a:rPr lang="en-US" dirty="0" smtClean="0"/>
              <a:t>Support innovation, cooperation and reform</a:t>
            </a:r>
          </a:p>
          <a:p>
            <a:r>
              <a:rPr lang="en-US" dirty="0" smtClean="0"/>
              <a:t>Reduce early school-leaving</a:t>
            </a:r>
          </a:p>
          <a:p>
            <a:r>
              <a:rPr lang="en-US" b="1" dirty="0" smtClean="0"/>
              <a:t>Promote mobility and cooperation with the EU’s partner countries</a:t>
            </a:r>
          </a:p>
        </p:txBody>
      </p:sp>
    </p:spTree>
    <p:extLst>
      <p:ext uri="{BB962C8B-B14F-4D97-AF65-F5344CB8AC3E}">
        <p14:creationId xmlns:p14="http://schemas.microsoft.com/office/powerpoint/2010/main" xmlns="" val="283909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The Erasmus </a:t>
            </a:r>
            <a:r>
              <a:rPr lang="it-IT" dirty="0" err="1" smtClean="0"/>
              <a:t>Student</a:t>
            </a:r>
            <a:r>
              <a:rPr lang="it-IT" dirty="0" smtClean="0"/>
              <a:t> Exchange </a:t>
            </a:r>
            <a:r>
              <a:rPr lang="it-IT" dirty="0" err="1" smtClean="0"/>
              <a:t>Programme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When</a:t>
            </a:r>
            <a:r>
              <a:rPr lang="it-IT" dirty="0" smtClean="0"/>
              <a:t>?  30 </a:t>
            </a:r>
            <a:r>
              <a:rPr lang="it-IT" dirty="0" err="1" smtClean="0"/>
              <a:t>years</a:t>
            </a:r>
            <a:r>
              <a:rPr lang="it-IT" dirty="0" smtClean="0"/>
              <a:t> ago (1987)</a:t>
            </a:r>
          </a:p>
          <a:p>
            <a:r>
              <a:rPr lang="it-IT" dirty="0" err="1" smtClean="0"/>
              <a:t>Why</a:t>
            </a:r>
            <a:r>
              <a:rPr lang="it-IT" dirty="0"/>
              <a:t>?</a:t>
            </a:r>
            <a:r>
              <a:rPr lang="it-IT" dirty="0" smtClean="0"/>
              <a:t> </a:t>
            </a:r>
            <a:r>
              <a:rPr lang="en-US" dirty="0" smtClean="0"/>
              <a:t>provide </a:t>
            </a:r>
            <a:r>
              <a:rPr lang="en-US" dirty="0"/>
              <a:t>foreign exchange options for students from within the European Union </a:t>
            </a:r>
            <a:endParaRPr lang="en-US" dirty="0" smtClean="0"/>
          </a:p>
          <a:p>
            <a:r>
              <a:rPr lang="en-US" dirty="0" smtClean="0"/>
              <a:t>Who? Students and teaching staff from universities </a:t>
            </a:r>
            <a:r>
              <a:rPr lang="en-US" dirty="0"/>
              <a:t>and seats of learning on the </a:t>
            </a:r>
            <a:r>
              <a:rPr lang="en-US" dirty="0" smtClean="0"/>
              <a:t>European continent.</a:t>
            </a:r>
          </a:p>
          <a:p>
            <a:r>
              <a:rPr lang="en-US" dirty="0" smtClean="0"/>
              <a:t>How many? Over 4,000 individuals involved in the </a:t>
            </a:r>
            <a:r>
              <a:rPr lang="en-US" dirty="0" err="1" smtClean="0"/>
              <a:t>programme</a:t>
            </a:r>
            <a:r>
              <a:rPr lang="en-US" dirty="0" smtClean="0"/>
              <a:t> at any one time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20569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619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Erasmus Programme: from Europe to Africa </vt:lpstr>
      <vt:lpstr>Slide 2</vt:lpstr>
      <vt:lpstr>Erasmus today: an opportunity to cross borders </vt:lpstr>
      <vt:lpstr>Slide 4</vt:lpstr>
      <vt:lpstr>Erasmus</vt:lpstr>
      <vt:lpstr>Main Building: University of Torino</vt:lpstr>
      <vt:lpstr>Erasmus +</vt:lpstr>
      <vt:lpstr>The Erasmus Project: Aims</vt:lpstr>
      <vt:lpstr>The Erasmus Student Exchange Programme </vt:lpstr>
      <vt:lpstr>New Erasmus +</vt:lpstr>
      <vt:lpstr>Erasmus Partner Countries</vt:lpstr>
      <vt:lpstr>University of Torino + Makerere</vt:lpstr>
      <vt:lpstr>University of Torino + Makerere (2)</vt:lpstr>
      <vt:lpstr>WELCOME to TORINO!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Erasmus Programme: from Europe to Africa</dc:title>
  <dc:creator>Guest</dc:creator>
  <cp:lastModifiedBy>hasifa kabejja</cp:lastModifiedBy>
  <cp:revision>36</cp:revision>
  <dcterms:created xsi:type="dcterms:W3CDTF">2006-08-16T00:00:00Z</dcterms:created>
  <dcterms:modified xsi:type="dcterms:W3CDTF">2018-10-16T06:45:32Z</dcterms:modified>
</cp:coreProperties>
</file>