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59" r:id="rId5"/>
    <p:sldId id="260" r:id="rId6"/>
    <p:sldId id="271" r:id="rId7"/>
    <p:sldId id="261" r:id="rId8"/>
    <p:sldId id="262" r:id="rId9"/>
    <p:sldId id="270" r:id="rId10"/>
    <p:sldId id="265" r:id="rId11"/>
    <p:sldId id="273" r:id="rId12"/>
    <p:sldId id="269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51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618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042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28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57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126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257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43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40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95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77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6D2F7-B32F-4E4F-8EE7-15BF42D0398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D6680-6A39-4966-9447-7FF5DC94F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871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latin typeface="Arial Black" pitchFamily="34" charset="0"/>
              </a:rPr>
              <a:t>THE PSYCHOLOGY OF DRUG </a:t>
            </a:r>
            <a:r>
              <a:rPr lang="en-US" sz="3600" b="1" dirty="0">
                <a:latin typeface="Arial Black" pitchFamily="34" charset="0"/>
              </a:rPr>
              <a:t>AND SUBSTANCE </a:t>
            </a:r>
            <a:r>
              <a:rPr lang="en-US" sz="3600" b="1" dirty="0" smtClean="0">
                <a:latin typeface="Arial Black" pitchFamily="34" charset="0"/>
              </a:rPr>
              <a:t>ABUSE: </a:t>
            </a:r>
            <a:r>
              <a:rPr lang="en-US" sz="3600" b="1" dirty="0">
                <a:latin typeface="Arial Black" pitchFamily="34" charset="0"/>
              </a:rPr>
              <a:t/>
            </a:r>
            <a:br>
              <a:rPr lang="en-US" sz="3600" b="1" dirty="0">
                <a:latin typeface="Arial Black" pitchFamily="34" charset="0"/>
              </a:rPr>
            </a:br>
            <a:r>
              <a:rPr lang="en-US" sz="3600" b="1" dirty="0">
                <a:latin typeface="Arial Black" pitchFamily="34" charset="0"/>
              </a:rPr>
              <a:t>IMPLICATIONS </a:t>
            </a:r>
            <a:r>
              <a:rPr lang="en-US" sz="3600" b="1" dirty="0" smtClean="0">
                <a:latin typeface="Arial Black" pitchFamily="34" charset="0"/>
              </a:rPr>
              <a:t>FOR INSECURITY IN UGANDA</a:t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>
                <a:latin typeface="Arial Black" pitchFamily="34" charset="0"/>
              </a:rPr>
              <a:t/>
            </a:r>
            <a:br>
              <a:rPr lang="en-US" sz="3600" b="1" dirty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BY</a:t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Leon Matagi (PhD)</a:t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dirty="0" smtClean="0">
                <a:latin typeface="Arial Black" pitchFamily="34" charset="0"/>
              </a:rPr>
              <a:t/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Makerere University</a:t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School of Psychology</a:t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PSYCHOLOGY WEEK: 10</a:t>
            </a:r>
            <a:r>
              <a:rPr lang="en-US" sz="3600" b="1" baseline="30000" dirty="0" smtClean="0">
                <a:latin typeface="Arial Black" pitchFamily="34" charset="0"/>
              </a:rPr>
              <a:t>TH</a:t>
            </a:r>
            <a:r>
              <a:rPr lang="en-US" sz="3600" b="1" dirty="0" smtClean="0">
                <a:latin typeface="Arial Black" pitchFamily="34" charset="0"/>
              </a:rPr>
              <a:t> MAY 2017</a:t>
            </a:r>
            <a:r>
              <a:rPr lang="en-US" sz="3600" dirty="0" smtClean="0">
                <a:latin typeface="Arial Black" pitchFamily="34" charset="0"/>
              </a:rPr>
              <a:t/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54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A </a:t>
            </a:r>
            <a:r>
              <a:rPr lang="en-US" dirty="0"/>
              <a:t>good number of students were aware of the existence of drugs and substances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v"/>
            </a:pP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US" dirty="0"/>
              <a:t>As compared to non-sensitized students, more of the </a:t>
            </a:r>
            <a:r>
              <a:rPr lang="en-US" dirty="0" smtClean="0"/>
              <a:t>sensitized students: </a:t>
            </a:r>
          </a:p>
          <a:p>
            <a:pPr marL="0" lvl="0" indent="0">
              <a:buNone/>
            </a:pPr>
            <a:r>
              <a:rPr lang="en-US" dirty="0" smtClean="0">
                <a:latin typeface="Arial Black" pitchFamily="34" charset="0"/>
              </a:rPr>
              <a:t>   - </a:t>
            </a:r>
            <a:r>
              <a:rPr lang="en-US" dirty="0" smtClean="0"/>
              <a:t>Had more knowledge about drugs and  </a:t>
            </a:r>
            <a:r>
              <a:rPr lang="en-US" dirty="0" smtClean="0">
                <a:solidFill>
                  <a:schemeClr val="bg1"/>
                </a:solidFill>
              </a:rPr>
              <a:t>…….</a:t>
            </a:r>
            <a:r>
              <a:rPr lang="en-US" dirty="0" smtClean="0"/>
              <a:t>substances. </a:t>
            </a:r>
          </a:p>
          <a:p>
            <a:pPr marL="0" lvl="0" indent="0">
              <a:buNone/>
            </a:pPr>
            <a:r>
              <a:rPr lang="en-US" dirty="0" smtClean="0">
                <a:latin typeface="Arial Black" pitchFamily="34" charset="0"/>
              </a:rPr>
              <a:t>   - </a:t>
            </a:r>
            <a:r>
              <a:rPr lang="en-US" dirty="0" smtClean="0"/>
              <a:t>Had strong attitudes against drug and </a:t>
            </a:r>
            <a:r>
              <a:rPr lang="en-US" dirty="0" smtClean="0">
                <a:solidFill>
                  <a:schemeClr val="bg1"/>
                </a:solidFill>
              </a:rPr>
              <a:t>…….</a:t>
            </a:r>
            <a:r>
              <a:rPr lang="en-US" dirty="0" smtClean="0"/>
              <a:t>substance  abuse, and </a:t>
            </a:r>
          </a:p>
          <a:p>
            <a:pPr marL="0" lvl="0" indent="0">
              <a:buNone/>
            </a:pPr>
            <a:r>
              <a:rPr lang="en-US" dirty="0" smtClean="0">
                <a:latin typeface="Arial Black" pitchFamily="34" charset="0"/>
              </a:rPr>
              <a:t>   - </a:t>
            </a:r>
            <a:r>
              <a:rPr lang="en-US" dirty="0" smtClean="0"/>
              <a:t>Had </a:t>
            </a:r>
            <a:r>
              <a:rPr lang="en-US" dirty="0"/>
              <a:t>the lowest or no support for drug and </a:t>
            </a:r>
            <a:r>
              <a:rPr lang="en-US" dirty="0" smtClean="0">
                <a:solidFill>
                  <a:schemeClr val="bg1"/>
                </a:solidFill>
              </a:rPr>
              <a:t>……</a:t>
            </a:r>
            <a:r>
              <a:rPr lang="en-US" dirty="0" smtClean="0"/>
              <a:t>substance </a:t>
            </a:r>
            <a:r>
              <a:rPr lang="en-US" dirty="0"/>
              <a:t>abuse.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37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Security Implications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3300" dirty="0"/>
              <a:t>Strikes and burning of schools</a:t>
            </a:r>
            <a:r>
              <a:rPr lang="en-US" sz="3300" dirty="0" smtClean="0"/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3300" dirty="0" smtClean="0"/>
              <a:t>Drop outs </a:t>
            </a:r>
            <a:r>
              <a:rPr lang="en-US" sz="3300" b="1" dirty="0" smtClean="0"/>
              <a:t>-&gt;</a:t>
            </a:r>
            <a:r>
              <a:rPr lang="en-US" sz="3300" dirty="0" smtClean="0"/>
              <a:t> street boys </a:t>
            </a:r>
            <a:r>
              <a:rPr lang="en-US" sz="3300" b="1" dirty="0" smtClean="0"/>
              <a:t>-&gt;</a:t>
            </a:r>
            <a:r>
              <a:rPr lang="en-US" sz="3300" dirty="0" smtClean="0"/>
              <a:t> urban abductions, etc.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3300" dirty="0" smtClean="0"/>
              <a:t>Hardened DASA criminals (Ki-face).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3300" dirty="0" smtClean="0"/>
              <a:t>Un explained disobedience (e.g. </a:t>
            </a:r>
            <a:r>
              <a:rPr lang="en-US" sz="3300" dirty="0" err="1" smtClean="0"/>
              <a:t>Kyengera</a:t>
            </a:r>
            <a:r>
              <a:rPr lang="en-US" sz="3300" dirty="0" smtClean="0"/>
              <a:t> and </a:t>
            </a:r>
            <a:r>
              <a:rPr lang="en-US" sz="3300" dirty="0" err="1" smtClean="0"/>
              <a:t>Kibuye</a:t>
            </a:r>
            <a:r>
              <a:rPr lang="en-US" sz="3300" dirty="0" smtClean="0"/>
              <a:t> taxi confusion).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3300" dirty="0" smtClean="0"/>
              <a:t>Involvement in illegal and banned demonstrations (e.g. walk to work, defiance campaign, </a:t>
            </a:r>
            <a:r>
              <a:rPr lang="en-US" sz="3300" dirty="0" err="1" smtClean="0"/>
              <a:t>etc</a:t>
            </a:r>
            <a:r>
              <a:rPr lang="en-US" sz="3300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3300" dirty="0" smtClean="0"/>
              <a:t>Personal injury (Accidents, death-&gt; Hon </a:t>
            </a:r>
            <a:r>
              <a:rPr lang="en-US" sz="3300" dirty="0" err="1" smtClean="0"/>
              <a:t>Nebanda</a:t>
            </a:r>
            <a:r>
              <a:rPr lang="en-US" sz="3300" dirty="0" smtClean="0"/>
              <a:t>).</a:t>
            </a:r>
            <a:endParaRPr lang="en-US" sz="3300" dirty="0"/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3300" dirty="0" smtClean="0"/>
              <a:t>Risky service delivery (e.g. Doctors, drivers, armed forces, shootings in barracks, </a:t>
            </a:r>
            <a:r>
              <a:rPr lang="en-US" sz="3300" dirty="0" err="1" smtClean="0"/>
              <a:t>etc</a:t>
            </a:r>
            <a:r>
              <a:rPr lang="en-US" sz="3300" dirty="0" smtClean="0"/>
              <a:t>).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3300" dirty="0" smtClean="0"/>
              <a:t>Public </a:t>
            </a:r>
            <a:r>
              <a:rPr lang="en-US" sz="3300" dirty="0" err="1" smtClean="0"/>
              <a:t>judgement</a:t>
            </a:r>
            <a:r>
              <a:rPr lang="en-US" sz="3300" dirty="0" smtClean="0"/>
              <a:t>: Cause of City </a:t>
            </a:r>
            <a:r>
              <a:rPr lang="en-US" sz="3300" dirty="0"/>
              <a:t>Killings (AIGP </a:t>
            </a:r>
            <a:r>
              <a:rPr lang="en-US" sz="3300" dirty="0" err="1"/>
              <a:t>Kawesi</a:t>
            </a:r>
            <a:r>
              <a:rPr lang="en-US" sz="3300" dirty="0"/>
              <a:t>, Major </a:t>
            </a:r>
            <a:r>
              <a:rPr lang="en-US" sz="3300" dirty="0" err="1"/>
              <a:t>Kigunddu</a:t>
            </a:r>
            <a:r>
              <a:rPr lang="en-US" sz="3300" dirty="0"/>
              <a:t>, </a:t>
            </a:r>
            <a:r>
              <a:rPr lang="en-US" sz="3300" dirty="0" smtClean="0"/>
              <a:t>PSA </a:t>
            </a:r>
            <a:r>
              <a:rPr lang="en-US" sz="3300" dirty="0" err="1"/>
              <a:t>Kagezi</a:t>
            </a:r>
            <a:r>
              <a:rPr lang="en-US" sz="3300" dirty="0"/>
              <a:t>, </a:t>
            </a:r>
            <a:r>
              <a:rPr lang="en-US" sz="3300" dirty="0" err="1"/>
              <a:t>etc</a:t>
            </a:r>
            <a:r>
              <a:rPr lang="en-US" sz="3300" dirty="0"/>
              <a:t>). 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33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Lessons/Impact/Recommendation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13600" dirty="0" smtClean="0"/>
              <a:t>Many </a:t>
            </a:r>
            <a:r>
              <a:rPr lang="en-US" sz="13600" dirty="0"/>
              <a:t>secondary schools struggle with students who abuse </a:t>
            </a:r>
            <a:r>
              <a:rPr lang="en-US" sz="13600" dirty="0" smtClean="0"/>
              <a:t>drugs and substances.</a:t>
            </a:r>
          </a:p>
          <a:p>
            <a:pPr lvl="0">
              <a:buFont typeface="Wingdings" pitchFamily="2" charset="2"/>
              <a:buChar char="v"/>
            </a:pPr>
            <a:r>
              <a:rPr lang="en-US" sz="13600" dirty="0" smtClean="0"/>
              <a:t>Sensitization exercises had a very big positive impact on reducing the use of drugs and substances.</a:t>
            </a:r>
          </a:p>
          <a:p>
            <a:pPr>
              <a:buFont typeface="Wingdings" pitchFamily="2" charset="2"/>
              <a:buChar char="v"/>
            </a:pPr>
            <a:r>
              <a:rPr lang="en-US" sz="13600" dirty="0"/>
              <a:t>Fighting drug and substance abuse should begin at primary </a:t>
            </a:r>
            <a:r>
              <a:rPr lang="en-US" sz="13600" dirty="0" smtClean="0"/>
              <a:t>and village levels.</a:t>
            </a:r>
          </a:p>
          <a:p>
            <a:pPr lvl="0">
              <a:buFont typeface="Wingdings" pitchFamily="2" charset="2"/>
              <a:buChar char="v"/>
            </a:pPr>
            <a:r>
              <a:rPr lang="en-US" sz="13600" dirty="0" smtClean="0"/>
              <a:t>Sensitization </a:t>
            </a:r>
            <a:r>
              <a:rPr lang="en-US" sz="13600" dirty="0"/>
              <a:t>exercises should continue </a:t>
            </a:r>
            <a:r>
              <a:rPr lang="en-US" sz="13600" dirty="0" smtClean="0"/>
              <a:t>since there is a clear correlation between DASA and insecurity. </a:t>
            </a:r>
          </a:p>
          <a:p>
            <a:pPr lvl="0">
              <a:buFont typeface="Wingdings" pitchFamily="2" charset="2"/>
              <a:buChar char="v"/>
            </a:pPr>
            <a:r>
              <a:rPr lang="en-US" sz="13600" dirty="0" smtClean="0"/>
              <a:t>Mental Health Experts: The Psychologists (clinical, counseling) should design appropriate interventions.</a:t>
            </a:r>
          </a:p>
          <a:p>
            <a:pPr lvl="0">
              <a:buFont typeface="Wingdings" pitchFamily="2" charset="2"/>
              <a:buChar char="v"/>
            </a:pPr>
            <a:endParaRPr lang="en-US" sz="12800" dirty="0"/>
          </a:p>
          <a:p>
            <a:pPr lvl="0">
              <a:buFont typeface="Wingdings" pitchFamily="2" charset="2"/>
              <a:buChar char="v"/>
            </a:pPr>
            <a:endParaRPr lang="en-US" sz="12800" dirty="0" smtClean="0"/>
          </a:p>
          <a:p>
            <a:pPr lvl="0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05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6670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smtClean="0">
                <a:latin typeface="Arial Black" pitchFamily="34" charset="0"/>
              </a:rPr>
              <a:t>END</a:t>
            </a:r>
            <a:endParaRPr lang="en-US" sz="9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4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 dirty="0" smtClean="0"/>
              <a:t>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500" b="1" dirty="0" smtClean="0"/>
              <a:t>    Problem statement.</a:t>
            </a:r>
          </a:p>
          <a:p>
            <a:pPr>
              <a:buFont typeface="Wingdings" pitchFamily="2" charset="2"/>
              <a:buChar char="q"/>
            </a:pPr>
            <a:r>
              <a:rPr lang="en-US" sz="3500" b="1" dirty="0" smtClean="0"/>
              <a:t>    Mini survey.</a:t>
            </a:r>
          </a:p>
          <a:p>
            <a:pPr>
              <a:buFont typeface="Wingdings" pitchFamily="2" charset="2"/>
              <a:buChar char="q"/>
            </a:pPr>
            <a:r>
              <a:rPr lang="en-US" sz="3500" b="1" dirty="0" smtClean="0"/>
              <a:t>    Pilot sensitization.</a:t>
            </a:r>
          </a:p>
          <a:p>
            <a:pPr>
              <a:buFont typeface="Wingdings" pitchFamily="2" charset="2"/>
              <a:buChar char="q"/>
            </a:pPr>
            <a:r>
              <a:rPr lang="en-US" sz="3500" b="1" dirty="0" smtClean="0"/>
              <a:t>    Second sensitization.</a:t>
            </a:r>
          </a:p>
          <a:p>
            <a:pPr>
              <a:buFont typeface="Wingdings" pitchFamily="2" charset="2"/>
              <a:buChar char="q"/>
            </a:pPr>
            <a:r>
              <a:rPr lang="en-US" sz="3500" b="1" dirty="0" smtClean="0"/>
              <a:t>    Evaluation.</a:t>
            </a:r>
          </a:p>
          <a:p>
            <a:pPr>
              <a:buFont typeface="Wingdings" pitchFamily="2" charset="2"/>
              <a:buChar char="q"/>
            </a:pPr>
            <a:r>
              <a:rPr lang="en-US" sz="3500" b="1" dirty="0" smtClean="0"/>
              <a:t>    Security implications.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   Lessons.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   Impact.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   Recommendation.</a:t>
            </a:r>
            <a:endParaRPr lang="en-US" sz="3500" b="1" dirty="0" smtClean="0"/>
          </a:p>
          <a:p>
            <a:pPr marL="0" indent="0">
              <a:buNone/>
            </a:pPr>
            <a:endParaRPr lang="en-US" sz="3500" b="1" dirty="0" smtClean="0"/>
          </a:p>
          <a:p>
            <a:pPr marL="0" indent="0">
              <a:buNone/>
            </a:pPr>
            <a:endParaRPr lang="en-US" sz="3500" b="1" dirty="0" smtClean="0"/>
          </a:p>
          <a:p>
            <a:pPr marL="0" indent="0">
              <a:buNone/>
            </a:pPr>
            <a:endParaRPr lang="en-US" sz="3500" b="1" dirty="0" smtClean="0"/>
          </a:p>
          <a:p>
            <a:pPr marL="0" indent="0">
              <a:buNone/>
            </a:pP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xmlns="" val="15503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Statement of the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6096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Drug and Substance Abuse (DASA) is high.</a:t>
            </a:r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endParaRPr lang="en-US" b="1" i="1" dirty="0"/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en-US" dirty="0"/>
              <a:t>World Drug Report (2014</a:t>
            </a:r>
            <a:r>
              <a:rPr lang="en-US" dirty="0" smtClean="0"/>
              <a:t>): 243 million people world wide </a:t>
            </a:r>
            <a:r>
              <a:rPr lang="en-US" dirty="0"/>
              <a:t>had used illicit substances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en-US" dirty="0"/>
              <a:t>United Nations Report (2013</a:t>
            </a:r>
            <a:r>
              <a:rPr lang="en-US" dirty="0" smtClean="0"/>
              <a:t>): 37 million people annually were dying in Africa from DASA.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dirty="0" smtClean="0"/>
              <a:t>Uganda </a:t>
            </a:r>
            <a:r>
              <a:rPr lang="en-US" dirty="0"/>
              <a:t>Police Annual Report (2014): </a:t>
            </a:r>
            <a:r>
              <a:rPr lang="en-US" dirty="0" smtClean="0"/>
              <a:t>Indicated an increase </a:t>
            </a:r>
            <a:r>
              <a:rPr lang="en-US" dirty="0"/>
              <a:t>in </a:t>
            </a:r>
            <a:r>
              <a:rPr lang="en-US" dirty="0" smtClean="0"/>
              <a:t>drug </a:t>
            </a:r>
            <a:r>
              <a:rPr lang="en-US" dirty="0"/>
              <a:t>trafficking and substance abuse in </a:t>
            </a:r>
            <a:r>
              <a:rPr lang="en-US" dirty="0" smtClean="0"/>
              <a:t>Uganda.</a:t>
            </a:r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en-US" dirty="0"/>
              <a:t>Substance abuse among secondary school students in Uganda has alarmingly increased (NDA, 2013, 2015</a:t>
            </a:r>
            <a:r>
              <a:rPr lang="en-US" dirty="0" smtClean="0"/>
              <a:t>).</a:t>
            </a:r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en-US" dirty="0"/>
              <a:t>Ugandan students from some schools are increasingly getting involved into violent acts, such as fighting, stealing and burning schools (</a:t>
            </a:r>
            <a:r>
              <a:rPr lang="en-US" dirty="0" err="1"/>
              <a:t>Muhereza</a:t>
            </a:r>
            <a:r>
              <a:rPr lang="en-US" dirty="0"/>
              <a:t>, 2016).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endParaRPr lang="en-US" dirty="0"/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81957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 dirty="0" smtClean="0"/>
              <a:t>Mini-survey: Major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major purpose of the </a:t>
            </a:r>
            <a:r>
              <a:rPr lang="en-US" sz="3600" b="1" dirty="0" smtClean="0"/>
              <a:t>mini-survey was: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/>
              <a:t>T</a:t>
            </a:r>
            <a:r>
              <a:rPr lang="en-US" sz="4000" dirty="0" smtClean="0"/>
              <a:t>o </a:t>
            </a:r>
            <a:r>
              <a:rPr lang="en-US" sz="4000" dirty="0"/>
              <a:t>establish factors leading students into the habit of drug and substance </a:t>
            </a:r>
            <a:r>
              <a:rPr lang="en-US" sz="4000" dirty="0" smtClean="0"/>
              <a:t>abuse.</a:t>
            </a:r>
          </a:p>
          <a:p>
            <a:pPr>
              <a:buFont typeface="Wingdings" pitchFamily="2" charset="2"/>
              <a:buChar char="v"/>
            </a:pPr>
            <a:endParaRPr lang="en-US" sz="4000" dirty="0" smtClean="0"/>
          </a:p>
          <a:p>
            <a:pPr>
              <a:buFont typeface="Wingdings" pitchFamily="2" charset="2"/>
              <a:buChar char="v"/>
            </a:pPr>
            <a:r>
              <a:rPr lang="en-US" sz="4000" dirty="0"/>
              <a:t>T</a:t>
            </a:r>
            <a:r>
              <a:rPr lang="en-US" sz="4000" dirty="0" smtClean="0"/>
              <a:t>o </a:t>
            </a:r>
            <a:r>
              <a:rPr lang="en-US" sz="4000" dirty="0"/>
              <a:t>propose possible solutions for the identified problems of drug and substance abuse among students.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12382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Mini-survey: Major findings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213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These indicated </a:t>
            </a:r>
            <a:r>
              <a:rPr lang="en-US" b="1" dirty="0"/>
              <a:t>that: 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3500" dirty="0"/>
              <a:t>Drug abuse was real and existed in Ugandan </a:t>
            </a:r>
            <a:r>
              <a:rPr lang="en-US" sz="3500" dirty="0" smtClean="0"/>
              <a:t>Secondary Schools</a:t>
            </a:r>
            <a:r>
              <a:rPr lang="en-US" sz="3500" dirty="0"/>
              <a:t>.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3500" dirty="0"/>
              <a:t>21% of the students had ever used or tried some </a:t>
            </a:r>
            <a:r>
              <a:rPr lang="en-US" sz="3500" dirty="0" smtClean="0"/>
              <a:t>drugs 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3500" dirty="0" smtClean="0"/>
              <a:t>By sex/gender: 28% for boys, and 17% for girls. </a:t>
            </a:r>
            <a:endParaRPr lang="en-US" sz="3500" dirty="0"/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3500" dirty="0"/>
              <a:t>The number of students taking drugs increased with age and class of study.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18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Mini-survey: Findings (cont..)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82136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3600" dirty="0" smtClean="0"/>
              <a:t>The </a:t>
            </a:r>
            <a:r>
              <a:rPr lang="en-US" sz="3600" dirty="0"/>
              <a:t>percentage of students taking drugs was: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   </a:t>
            </a:r>
            <a:r>
              <a:rPr lang="en-US" sz="3600" dirty="0" smtClean="0">
                <a:latin typeface="Arial Black" pitchFamily="34" charset="0"/>
              </a:rPr>
              <a:t>-</a:t>
            </a:r>
            <a:r>
              <a:rPr lang="en-US" sz="3600" dirty="0" smtClean="0"/>
              <a:t> </a:t>
            </a:r>
            <a:r>
              <a:rPr lang="en-US" sz="3600" dirty="0"/>
              <a:t>Higher in boarding than in day schools, and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   </a:t>
            </a:r>
            <a:r>
              <a:rPr lang="en-US" sz="3600" dirty="0" smtClean="0">
                <a:latin typeface="Arial Black" pitchFamily="34" charset="0"/>
              </a:rPr>
              <a:t>-</a:t>
            </a:r>
            <a:r>
              <a:rPr lang="en-US" sz="3600" dirty="0" smtClean="0"/>
              <a:t> </a:t>
            </a:r>
            <a:r>
              <a:rPr lang="en-US" sz="3600" dirty="0"/>
              <a:t>Higher in private than government schools</a:t>
            </a:r>
            <a:r>
              <a:rPr lang="en-US" sz="3600" dirty="0" smtClean="0"/>
              <a:t>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 smtClean="0"/>
              <a:t> </a:t>
            </a:r>
            <a:endParaRPr lang="en-US" sz="3600" dirty="0"/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3600" dirty="0"/>
              <a:t>The rate at which students accessed some drugs and substances was very high, and </a:t>
            </a:r>
            <a:endParaRPr lang="en-US" sz="3600" dirty="0" smtClean="0"/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endParaRPr lang="en-US" sz="3600" dirty="0"/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3600" dirty="0"/>
              <a:t>Peer pressure was the most important facilitating factor to drug abuse among students. </a:t>
            </a:r>
            <a:endParaRPr lang="en-US" sz="3600" dirty="0" smtClean="0"/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86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Mini-survey: </a:t>
            </a:r>
            <a:r>
              <a:rPr lang="en-US" b="1" dirty="0"/>
              <a:t>R</a:t>
            </a:r>
            <a:r>
              <a:rPr lang="en-US" b="1" dirty="0" smtClean="0"/>
              <a:t>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638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These were: </a:t>
            </a:r>
            <a:endParaRPr lang="en-US" b="1" dirty="0"/>
          </a:p>
          <a:p>
            <a:pPr lvl="0">
              <a:buFont typeface="Wingdings" pitchFamily="2" charset="2"/>
              <a:buChar char="v"/>
            </a:pPr>
            <a:r>
              <a:rPr lang="en-US" sz="3900" u="sng" dirty="0"/>
              <a:t>Use the findings to do a pilot sensitization </a:t>
            </a:r>
            <a:r>
              <a:rPr lang="en-US" sz="3900" dirty="0"/>
              <a:t>against drug and substance abuse in selected schools across all NDA regions in </a:t>
            </a:r>
            <a:r>
              <a:rPr lang="en-US" sz="3900" dirty="0" smtClean="0"/>
              <a:t>Uganda</a:t>
            </a:r>
            <a:r>
              <a:rPr lang="en-US" sz="3900" dirty="0"/>
              <a:t> </a:t>
            </a:r>
            <a:r>
              <a:rPr lang="en-US" sz="3900" b="1" i="1" dirty="0" smtClean="0"/>
              <a:t>(… this was done).</a:t>
            </a:r>
          </a:p>
          <a:p>
            <a:pPr lvl="0">
              <a:buFont typeface="Wingdings" pitchFamily="2" charset="2"/>
              <a:buChar char="v"/>
            </a:pPr>
            <a:endParaRPr lang="en-US" sz="3900" dirty="0"/>
          </a:p>
          <a:p>
            <a:pPr>
              <a:buFont typeface="Wingdings" pitchFamily="2" charset="2"/>
              <a:buChar char="v"/>
            </a:pPr>
            <a:r>
              <a:rPr lang="en-US" sz="3900" u="sng" dirty="0"/>
              <a:t>To carry out a national baseline study</a:t>
            </a:r>
            <a:r>
              <a:rPr lang="en-US" sz="3900" dirty="0"/>
              <a:t> to come up with findings that can be used in policy formulation in regard to drug and substance abuse among secondary school students </a:t>
            </a:r>
            <a:r>
              <a:rPr lang="en-US" sz="3900" b="1" i="1" dirty="0"/>
              <a:t>(… this was </a:t>
            </a:r>
            <a:r>
              <a:rPr lang="en-US" sz="3900" b="1" i="1" dirty="0" smtClean="0"/>
              <a:t>not done</a:t>
            </a:r>
            <a:r>
              <a:rPr lang="en-US" sz="3900" b="1" i="1" dirty="0"/>
              <a:t>).</a:t>
            </a:r>
          </a:p>
          <a:p>
            <a:pPr lvl="0">
              <a:buFont typeface="Wingdings" pitchFamily="2" charset="2"/>
              <a:buChar char="v"/>
            </a:pPr>
            <a:endParaRPr lang="en-US" sz="3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56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Pilot Sensitization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6019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/>
              <a:t>Observations:</a:t>
            </a:r>
          </a:p>
          <a:p>
            <a:pPr lvl="0">
              <a:spcAft>
                <a:spcPts val="2400"/>
              </a:spcAft>
              <a:buFont typeface="Wingdings" pitchFamily="2" charset="2"/>
              <a:buChar char="v"/>
            </a:pPr>
            <a:r>
              <a:rPr lang="en-US" sz="3600" dirty="0" smtClean="0"/>
              <a:t>Some </a:t>
            </a:r>
            <a:r>
              <a:rPr lang="en-US" sz="3600" dirty="0"/>
              <a:t>students had lived or were living with drug and substance abusers. </a:t>
            </a:r>
          </a:p>
          <a:p>
            <a:pPr lvl="0">
              <a:spcAft>
                <a:spcPts val="2400"/>
              </a:spcAft>
              <a:buFont typeface="Wingdings" pitchFamily="2" charset="2"/>
              <a:buChar char="v"/>
            </a:pPr>
            <a:r>
              <a:rPr lang="en-US" sz="3600" dirty="0"/>
              <a:t>Some students were already taking some substances and drugs. </a:t>
            </a:r>
          </a:p>
          <a:p>
            <a:pPr lvl="0">
              <a:buFont typeface="Wingdings" pitchFamily="2" charset="2"/>
              <a:buChar char="v"/>
            </a:pPr>
            <a:r>
              <a:rPr lang="en-US" sz="3600" dirty="0"/>
              <a:t>Some students or their friends were stuck with the problem of drug and substance abuse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9840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0668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Second Sensitization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 average, data from the second sensitization indicated that: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   </a:t>
            </a:r>
            <a:r>
              <a:rPr lang="en-US" dirty="0" smtClean="0">
                <a:latin typeface="Arial Black" pitchFamily="34" charset="0"/>
              </a:rPr>
              <a:t>-</a:t>
            </a:r>
            <a:r>
              <a:rPr lang="en-US" dirty="0" smtClean="0"/>
              <a:t> Over 30% of the students were taking alcohol,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   </a:t>
            </a:r>
            <a:r>
              <a:rPr lang="en-US" dirty="0" smtClean="0">
                <a:latin typeface="Arial Black" pitchFamily="34" charset="0"/>
              </a:rPr>
              <a:t>-</a:t>
            </a:r>
            <a:r>
              <a:rPr lang="en-US" dirty="0" smtClean="0"/>
              <a:t> Over 10% were smoking cigarettes,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   </a:t>
            </a:r>
            <a:r>
              <a:rPr lang="en-US" dirty="0" smtClean="0">
                <a:latin typeface="Arial Black" pitchFamily="34" charset="0"/>
              </a:rPr>
              <a:t>-</a:t>
            </a:r>
            <a:r>
              <a:rPr lang="en-US" dirty="0" smtClean="0"/>
              <a:t> Over 6% used smokeless tobacco like </a:t>
            </a:r>
            <a:r>
              <a:rPr lang="en-US" dirty="0" err="1" smtClean="0"/>
              <a:t>kuber</a:t>
            </a:r>
            <a:r>
              <a:rPr lang="en-US" dirty="0" smtClean="0"/>
              <a:t>,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Arial Black" pitchFamily="34" charset="0"/>
              </a:rPr>
              <a:t>-</a:t>
            </a:r>
            <a:r>
              <a:rPr lang="en-US" dirty="0" smtClean="0"/>
              <a:t> And over 5 % were using marijuana.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1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720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THE PSYCHOLOGY OF DRUG AND SUBSTANCE ABUSE:  IMPLICATIONS FOR INSECURITY IN UGANDA  BY  Leon Matagi (PhD)  Makerere University School of Psychology   PSYCHOLOGY WEEK: 10TH MAY 2017   </vt:lpstr>
      <vt:lpstr>Content</vt:lpstr>
      <vt:lpstr>Statement of the Problem</vt:lpstr>
      <vt:lpstr>Mini-survey: Major purpose</vt:lpstr>
      <vt:lpstr>Mini-survey: Major findings </vt:lpstr>
      <vt:lpstr>Mini-survey: Findings (cont..) </vt:lpstr>
      <vt:lpstr>Mini-survey: Recommendations</vt:lpstr>
      <vt:lpstr>Pilot Sensitization</vt:lpstr>
      <vt:lpstr>Second Sensitization</vt:lpstr>
      <vt:lpstr>Evaluation</vt:lpstr>
      <vt:lpstr>Security Implications</vt:lpstr>
      <vt:lpstr>Lessons/Impact/Recommendation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AND SUBSTANCE  ABUSE (DASA) ACTIVITIES  BY  National Drug Authority (NDA),  in collaboration with Makerere University School of Psychology (MUSOP)  (2013-2016)</dc:title>
  <dc:creator>dr leon</dc:creator>
  <cp:lastModifiedBy>hasifa kabejja</cp:lastModifiedBy>
  <cp:revision>44</cp:revision>
  <dcterms:created xsi:type="dcterms:W3CDTF">2017-05-02T06:42:41Z</dcterms:created>
  <dcterms:modified xsi:type="dcterms:W3CDTF">2017-06-21T10:02:05Z</dcterms:modified>
</cp:coreProperties>
</file>