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6" r:id="rId6"/>
    <p:sldId id="272" r:id="rId7"/>
    <p:sldId id="260" r:id="rId8"/>
    <p:sldId id="267" r:id="rId9"/>
    <p:sldId id="273" r:id="rId10"/>
    <p:sldId id="269" r:id="rId11"/>
    <p:sldId id="268" r:id="rId12"/>
    <p:sldId id="271" r:id="rId13"/>
    <p:sldId id="27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A9007F-AF77-4B21-9434-1CEF1A118ABC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409893-7078-4198-949E-9E4464D834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409893-7078-4198-949E-9E4464D83436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9315-B085-4AF9-B416-6F467D625B37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9D51-5E8A-4749-A02A-CCD6AD9F0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9315-B085-4AF9-B416-6F467D625B37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9D51-5E8A-4749-A02A-CCD6AD9F0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9315-B085-4AF9-B416-6F467D625B37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9D51-5E8A-4749-A02A-CCD6AD9F0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9315-B085-4AF9-B416-6F467D625B37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9D51-5E8A-4749-A02A-CCD6AD9F0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9315-B085-4AF9-B416-6F467D625B37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9D51-5E8A-4749-A02A-CCD6AD9F0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9315-B085-4AF9-B416-6F467D625B37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9D51-5E8A-4749-A02A-CCD6AD9F0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9315-B085-4AF9-B416-6F467D625B37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9D51-5E8A-4749-A02A-CCD6AD9F0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9315-B085-4AF9-B416-6F467D625B37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9D51-5E8A-4749-A02A-CCD6AD9F0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9315-B085-4AF9-B416-6F467D625B37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9D51-5E8A-4749-A02A-CCD6AD9F0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9315-B085-4AF9-B416-6F467D625B37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9D51-5E8A-4749-A02A-CCD6AD9F0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CB9315-B085-4AF9-B416-6F467D625B37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0E9D51-5E8A-4749-A02A-CCD6AD9F0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B9315-B085-4AF9-B416-6F467D625B37}" type="datetimeFigureOut">
              <a:rPr lang="en-US" smtClean="0"/>
              <a:pPr/>
              <a:t>3/25/2021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0E9D51-5E8A-4749-A02A-CCD6AD9F06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Budgeting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Presented at CHUSS Heads of Departments Workshop</a:t>
            </a:r>
          </a:p>
          <a:p>
            <a:r>
              <a:rPr lang="en-US" dirty="0" smtClean="0"/>
              <a:t>March 24,2021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Budget Approval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budget will then go to the top management for approval. </a:t>
            </a:r>
          </a:p>
          <a:p>
            <a:r>
              <a:rPr lang="en-US" dirty="0" smtClean="0"/>
              <a:t>They will check if it is proper. </a:t>
            </a:r>
          </a:p>
          <a:p>
            <a:r>
              <a:rPr lang="en-US" dirty="0" smtClean="0"/>
              <a:t>Makers will make any changes as per need. </a:t>
            </a:r>
          </a:p>
          <a:p>
            <a:r>
              <a:rPr lang="en-US" dirty="0" smtClean="0"/>
              <a:t>In case everything is fine with the budget, they will give the go-ahead for implementation.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Execution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 process by which the financial resources made available to an agency are directed and controlled toward achieving the purposes and objects for which budgets were approved.</a:t>
            </a:r>
          </a:p>
          <a:p>
            <a:r>
              <a:rPr lang="en-US" dirty="0" smtClean="0"/>
              <a:t>The process involves </a:t>
            </a:r>
            <a:r>
              <a:rPr lang="en-US" b="1" u="sng" dirty="0" smtClean="0"/>
              <a:t>compliance with both legal and administrative requirements.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Budget Oversight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budget accounts are audited and the audit findings are reviewed by the legislature, which requires action to be taken by the executive to correct audit findings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 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Purpose/Objective</a:t>
            </a:r>
          </a:p>
          <a:p>
            <a:r>
              <a:rPr lang="en-US" dirty="0" smtClean="0"/>
              <a:t>Types/Budgeting Approaches</a:t>
            </a:r>
          </a:p>
          <a:p>
            <a:r>
              <a:rPr lang="en-US" dirty="0" smtClean="0"/>
              <a:t>Process/Cycle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Definition/ Meaning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Budgeting is a process </a:t>
            </a:r>
            <a:r>
              <a:rPr lang="en-US" dirty="0"/>
              <a:t>of designing, implementing and operating budgets</a:t>
            </a:r>
            <a:r>
              <a:rPr lang="en-US" dirty="0" smtClean="0"/>
              <a:t>.</a:t>
            </a:r>
          </a:p>
          <a:p>
            <a:r>
              <a:rPr lang="en-US" dirty="0"/>
              <a:t>It is the managerial process of budget planning and preparation, budgetary control and the related procedures. </a:t>
            </a:r>
            <a:endParaRPr lang="en-US" dirty="0" smtClean="0"/>
          </a:p>
          <a:p>
            <a:r>
              <a:rPr lang="en-US" dirty="0" smtClean="0"/>
              <a:t> A budget is an estimation of revenue and expenses </a:t>
            </a:r>
            <a:r>
              <a:rPr lang="en-US" b="1" u="sng" dirty="0" smtClean="0"/>
              <a:t>over a specified future period of time</a:t>
            </a:r>
            <a:endParaRPr lang="en-US" b="1" u="sng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Purpose/Objective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overall purpose of budgeting is to 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plan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coordinate 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dirty="0"/>
              <a:t>e</a:t>
            </a:r>
            <a:r>
              <a:rPr lang="en-US" dirty="0" smtClean="0"/>
              <a:t>nsure </a:t>
            </a:r>
            <a:r>
              <a:rPr lang="en-US" dirty="0"/>
              <a:t>effective control </a:t>
            </a:r>
            <a:r>
              <a:rPr lang="en-US" dirty="0" smtClean="0"/>
              <a:t>over activities of an organization to achieve its objectives.-CERTL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Types of Budgets/Budgeting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Incremental </a:t>
            </a:r>
            <a:r>
              <a:rPr lang="en-US" b="1" dirty="0" smtClean="0"/>
              <a:t>budgeting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Incremental </a:t>
            </a:r>
            <a:r>
              <a:rPr lang="en-US" dirty="0"/>
              <a:t>budgeting takes last year’s actual figures and adds or subtracts a percentage to obtain the current year’s budget</a:t>
            </a:r>
            <a:r>
              <a:rPr lang="en-US" dirty="0" smtClean="0"/>
              <a:t>.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Its most appropriate where cost do not change from year to year 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It </a:t>
            </a:r>
            <a:r>
              <a:rPr lang="en-US" dirty="0"/>
              <a:t>is likely to perpetuate inefficiencies</a:t>
            </a:r>
            <a:r>
              <a:rPr lang="en-US" dirty="0" smtClean="0"/>
              <a:t>.-growth the budget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/>
              <a:t>It is likely to result in budgetary </a:t>
            </a:r>
            <a:r>
              <a:rPr lang="en-US" dirty="0" smtClean="0"/>
              <a:t>slack-Always within the budget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/>
              <a:t>It is also likely to ignore external drivers of activity and </a:t>
            </a:r>
            <a:r>
              <a:rPr lang="en-US" dirty="0" smtClean="0"/>
              <a:t>performance-Inflation</a:t>
            </a:r>
            <a:endParaRPr lang="en-US" b="1" dirty="0" smtClean="0"/>
          </a:p>
          <a:p>
            <a:r>
              <a:rPr lang="en-US" b="1" dirty="0"/>
              <a:t>Activity-based </a:t>
            </a:r>
            <a:r>
              <a:rPr lang="en-US" b="1" dirty="0" smtClean="0"/>
              <a:t>budgeting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Activity-based </a:t>
            </a:r>
            <a:r>
              <a:rPr lang="en-US" dirty="0"/>
              <a:t>budgeting is a </a:t>
            </a:r>
            <a:r>
              <a:rPr lang="en-US" dirty="0" smtClean="0"/>
              <a:t>top down budgeting approach </a:t>
            </a:r>
            <a:r>
              <a:rPr lang="en-US" dirty="0"/>
              <a:t>that determines the amount of inputs required to support the targets or outputs set by the company.</a:t>
            </a:r>
            <a:endParaRPr lang="en-US" b="1" dirty="0"/>
          </a:p>
          <a:p>
            <a:r>
              <a:rPr lang="en-US" b="1" dirty="0"/>
              <a:t>Value proposition </a:t>
            </a:r>
            <a:r>
              <a:rPr lang="en-US" b="1" dirty="0" smtClean="0"/>
              <a:t>budgeting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In </a:t>
            </a:r>
            <a:r>
              <a:rPr lang="en-US" dirty="0"/>
              <a:t>value proposition budgeting, the budgeter considers the following </a:t>
            </a:r>
            <a:r>
              <a:rPr lang="en-US" dirty="0" smtClean="0"/>
              <a:t>questions: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Why </a:t>
            </a:r>
            <a:r>
              <a:rPr lang="en-US" dirty="0"/>
              <a:t>is this amount included in the budget?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Does </a:t>
            </a:r>
            <a:r>
              <a:rPr lang="en-US" dirty="0"/>
              <a:t>the item create value for customers, staff, or other stakeholders?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Does </a:t>
            </a:r>
            <a:r>
              <a:rPr lang="en-US" dirty="0"/>
              <a:t>the value of the item outweigh its cost? If not, then is there another reason why the </a:t>
            </a:r>
            <a:r>
              <a:rPr lang="en-US" dirty="0" smtClean="0"/>
              <a:t>cost </a:t>
            </a:r>
            <a:r>
              <a:rPr lang="en-US" dirty="0"/>
              <a:t>is justified</a:t>
            </a:r>
            <a:r>
              <a:rPr lang="en-US" dirty="0" smtClean="0"/>
              <a:t>?</a:t>
            </a:r>
            <a:endParaRPr lang="en-US" b="1" dirty="0"/>
          </a:p>
          <a:p>
            <a:r>
              <a:rPr lang="en-US" b="1" dirty="0"/>
              <a:t>Zero-based budgeting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starts </a:t>
            </a:r>
            <a:r>
              <a:rPr lang="en-US" dirty="0"/>
              <a:t>with the assumption that all department budgets are zero and must be rebuilt from scratch.  Managers must be able to justify every single expense. No expenditures are automatically “okayed”</a:t>
            </a:r>
            <a:endParaRPr lang="en-US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Approaches to Budget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US" sz="3600" dirty="0" smtClean="0"/>
              <a:t>Two approaches</a:t>
            </a:r>
          </a:p>
          <a:p>
            <a:r>
              <a:rPr lang="en-US" dirty="0" smtClean="0"/>
              <a:t>Top-down approach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Involves senior management preparing budgets  based on organizational objectives. Advantage- Saves time for junior managers</a:t>
            </a:r>
          </a:p>
          <a:p>
            <a:r>
              <a:rPr lang="en-US" dirty="0" smtClean="0"/>
              <a:t>Bottom-up approach</a:t>
            </a:r>
          </a:p>
          <a:p>
            <a:r>
              <a:rPr lang="en-US" dirty="0" smtClean="0"/>
              <a:t>This approach starts at the departmental level and moves up to higher levels.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Disadvantage-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Time consuming lengthy and time-consuming. 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Advantage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Employees and managers are more motivated to achieve the budget goals since they have prepared it. 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They have the complete knowledge of what the budget actually expects them to do and how to achieve that. </a:t>
            </a:r>
          </a:p>
          <a:p>
            <a:pPr lvl="2">
              <a:buFont typeface="Wingdings" pitchFamily="2" charset="2"/>
              <a:buChar char="ü"/>
            </a:pPr>
            <a:r>
              <a:rPr lang="en-US" dirty="0" smtClean="0"/>
              <a:t>Such budgets tend to be more accurate and closer to the actual situation on the ground.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Process/Cycle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</a:t>
            </a:r>
            <a:r>
              <a:rPr lang="en-US" dirty="0"/>
              <a:t> </a:t>
            </a:r>
            <a:r>
              <a:rPr lang="en-US" dirty="0" smtClean="0"/>
              <a:t>budgeting </a:t>
            </a:r>
            <a:r>
              <a:rPr lang="en-US" dirty="0"/>
              <a:t> process is the process of putting a budget in place. </a:t>
            </a:r>
            <a:endParaRPr lang="en-US" dirty="0" smtClean="0"/>
          </a:p>
          <a:p>
            <a:r>
              <a:rPr lang="en-US" dirty="0" smtClean="0"/>
              <a:t>This </a:t>
            </a:r>
            <a:r>
              <a:rPr lang="en-US" dirty="0"/>
              <a:t>process involves 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Planning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Forecasting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implementing</a:t>
            </a:r>
            <a:r>
              <a:rPr lang="en-US" dirty="0"/>
              <a:t>, 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monitoring </a:t>
            </a:r>
            <a:r>
              <a:rPr lang="en-US" dirty="0"/>
              <a:t>and </a:t>
            </a:r>
            <a:endParaRPr lang="en-US" dirty="0" smtClean="0"/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controlling</a:t>
            </a:r>
            <a:r>
              <a:rPr lang="en-US" dirty="0"/>
              <a:t>, </a:t>
            </a:r>
            <a:r>
              <a:rPr lang="en-US" dirty="0" smtClean="0"/>
              <a:t>and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/>
              <a:t>finally </a:t>
            </a:r>
            <a:r>
              <a:rPr lang="en-US" dirty="0"/>
              <a:t>evaluating the performance of the budget.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Budget Formulation</a:t>
            </a:r>
          </a:p>
          <a:p>
            <a:r>
              <a:rPr lang="en-US" dirty="0" smtClean="0"/>
              <a:t>Budget Approval</a:t>
            </a:r>
          </a:p>
          <a:p>
            <a:r>
              <a:rPr lang="en-US" dirty="0" smtClean="0"/>
              <a:t>Budget Execution</a:t>
            </a:r>
          </a:p>
          <a:p>
            <a:r>
              <a:rPr lang="en-US" dirty="0" smtClean="0"/>
              <a:t>Budget Oversight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Formulation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Step</a:t>
            </a:r>
            <a:r>
              <a:rPr lang="en-US" dirty="0" smtClean="0"/>
              <a:t> 1: Identify Your Goals. ...</a:t>
            </a:r>
          </a:p>
          <a:p>
            <a:r>
              <a:rPr lang="en-US" b="1" dirty="0" smtClean="0"/>
              <a:t>Step</a:t>
            </a:r>
            <a:r>
              <a:rPr lang="en-US" dirty="0" smtClean="0"/>
              <a:t> 2: Review What You Have. ...</a:t>
            </a:r>
          </a:p>
          <a:p>
            <a:r>
              <a:rPr lang="en-US" b="1" dirty="0" smtClean="0"/>
              <a:t>Step</a:t>
            </a:r>
            <a:r>
              <a:rPr lang="en-US" dirty="0" smtClean="0"/>
              <a:t> 3: Define the Costs. ...</a:t>
            </a:r>
          </a:p>
          <a:p>
            <a:r>
              <a:rPr lang="en-US" b="1" dirty="0" smtClean="0"/>
              <a:t>Step 4</a:t>
            </a:r>
            <a:r>
              <a:rPr lang="en-US" dirty="0" smtClean="0"/>
              <a:t>: Create the </a:t>
            </a:r>
            <a:r>
              <a:rPr lang="en-US" b="1" dirty="0" smtClean="0"/>
              <a:t>Budget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231</TotalTime>
  <Words>297</Words>
  <Application>Microsoft Office PowerPoint</Application>
  <PresentationFormat>On-screen Show (4:3)</PresentationFormat>
  <Paragraphs>80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Budgeting </vt:lpstr>
      <vt:lpstr>Out line</vt:lpstr>
      <vt:lpstr>Definition/ Meaning</vt:lpstr>
      <vt:lpstr>Purpose/Objective </vt:lpstr>
      <vt:lpstr>Types of Budgets/Budgeting Methods</vt:lpstr>
      <vt:lpstr>Approaches to Budget process</vt:lpstr>
      <vt:lpstr>Budget Process/Cycle</vt:lpstr>
      <vt:lpstr>Budget Cycle</vt:lpstr>
      <vt:lpstr>Budget Formulation</vt:lpstr>
      <vt:lpstr>Budget Approval </vt:lpstr>
      <vt:lpstr>Budget Execution</vt:lpstr>
      <vt:lpstr>Budget Oversight 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MUK</dc:creator>
  <cp:lastModifiedBy>hasifa kabejja</cp:lastModifiedBy>
  <cp:revision>46</cp:revision>
  <dcterms:created xsi:type="dcterms:W3CDTF">2021-03-23T13:44:58Z</dcterms:created>
  <dcterms:modified xsi:type="dcterms:W3CDTF">2021-03-25T10:13:25Z</dcterms:modified>
</cp:coreProperties>
</file>