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1"/>
  </p:handout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2A1277-B733-408C-B0F7-15FC6AAE2E08}" type="datetimeFigureOut">
              <a:rPr lang="en-US" smtClean="0"/>
              <a:pPr/>
              <a:t>2/23/2015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CDE8BB-3C58-4BD6-820C-99A29D785BC1}" type="slidenum">
              <a:rPr lang="en-US" smtClean="0"/>
              <a:pPr/>
              <a:t>‹#›</a:t>
            </a:fld>
            <a:endParaRPr lang="en-US"/>
          </a:p>
        </p:txBody>
      </p:sp>
    </p:spTree>
    <p:extLst>
      <p:ext uri="{BB962C8B-B14F-4D97-AF65-F5344CB8AC3E}">
        <p14:creationId xmlns:p14="http://schemas.microsoft.com/office/powerpoint/2010/main" val="36054756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03343AA-C4D2-4095-BE0D-BE5718B7A4DE}" type="datetimeFigureOut">
              <a:rPr lang="en-US" smtClean="0"/>
              <a:pPr/>
              <a:t>2/23/2015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81FEDD9-E556-4EF6-AC08-1445ACCFB3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3343AA-C4D2-4095-BE0D-BE5718B7A4DE}"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FEDD9-E556-4EF6-AC08-1445ACCFB362}" type="slidenum">
              <a:rPr lang="en-US" smtClean="0"/>
              <a:pPr/>
              <a:t>‹#›</a:t>
            </a:fld>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3343AA-C4D2-4095-BE0D-BE5718B7A4DE}" type="datetimeFigureOut">
              <a:rPr lang="en-US" smtClean="0"/>
              <a:pPr/>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FEDD9-E556-4EF6-AC08-1445ACCFB362}" type="slidenum">
              <a:rPr lang="en-US" smtClean="0"/>
              <a:pPr/>
              <a:t>‹#›</a:t>
            </a:fld>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03343AA-C4D2-4095-BE0D-BE5718B7A4DE}" type="datetimeFigureOut">
              <a:rPr lang="en-US" smtClean="0"/>
              <a:pPr/>
              <a:t>2/23/2015</a:t>
            </a:fld>
            <a:endParaRPr lang="en-US"/>
          </a:p>
        </p:txBody>
      </p:sp>
      <p:sp>
        <p:nvSpPr>
          <p:cNvPr id="9" name="Slide Number Placeholder 8"/>
          <p:cNvSpPr>
            <a:spLocks noGrp="1"/>
          </p:cNvSpPr>
          <p:nvPr>
            <p:ph type="sldNum" sz="quarter" idx="15"/>
          </p:nvPr>
        </p:nvSpPr>
        <p:spPr/>
        <p:txBody>
          <a:bodyPr rtlCol="0"/>
          <a:lstStyle/>
          <a:p>
            <a:fld id="{081FEDD9-E556-4EF6-AC08-1445ACCFB36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03343AA-C4D2-4095-BE0D-BE5718B7A4DE}" type="datetimeFigureOut">
              <a:rPr lang="en-US" smtClean="0"/>
              <a:pPr/>
              <a:t>2/23/2015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81FEDD9-E556-4EF6-AC08-1445ACCFB3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3343AA-C4D2-4095-BE0D-BE5718B7A4DE}" type="datetimeFigureOut">
              <a:rPr lang="en-US" smtClean="0"/>
              <a:pPr/>
              <a:t>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FEDD9-E556-4EF6-AC08-1445ACCFB36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03343AA-C4D2-4095-BE0D-BE5718B7A4DE}" type="datetimeFigureOut">
              <a:rPr lang="en-US" smtClean="0"/>
              <a:pPr/>
              <a:t>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FEDD9-E556-4EF6-AC08-1445ACCFB36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03343AA-C4D2-4095-BE0D-BE5718B7A4DE}" type="datetimeFigureOut">
              <a:rPr lang="en-US" smtClean="0"/>
              <a:pPr/>
              <a:t>2/23/2015</a:t>
            </a:fld>
            <a:endParaRPr lang="en-US"/>
          </a:p>
        </p:txBody>
      </p:sp>
      <p:sp>
        <p:nvSpPr>
          <p:cNvPr id="7" name="Slide Number Placeholder 6"/>
          <p:cNvSpPr>
            <a:spLocks noGrp="1"/>
          </p:cNvSpPr>
          <p:nvPr>
            <p:ph type="sldNum" sz="quarter" idx="11"/>
          </p:nvPr>
        </p:nvSpPr>
        <p:spPr/>
        <p:txBody>
          <a:bodyPr rtlCol="0"/>
          <a:lstStyle/>
          <a:p>
            <a:fld id="{081FEDD9-E556-4EF6-AC08-1445ACCFB36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343AA-C4D2-4095-BE0D-BE5718B7A4DE}" type="datetimeFigureOut">
              <a:rPr lang="en-US" smtClean="0"/>
              <a:pPr/>
              <a:t>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FEDD9-E556-4EF6-AC08-1445ACCFB362}" type="slidenum">
              <a:rPr lang="en-US" smtClean="0"/>
              <a:pPr/>
              <a:t>‹#›</a:t>
            </a:fld>
            <a:endParaRPr lang="en-US"/>
          </a:p>
        </p:txBody>
      </p:sp>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03343AA-C4D2-4095-BE0D-BE5718B7A4DE}" type="datetimeFigureOut">
              <a:rPr lang="en-US" smtClean="0"/>
              <a:pPr/>
              <a:t>2/23/2015</a:t>
            </a:fld>
            <a:endParaRPr lang="en-US"/>
          </a:p>
        </p:txBody>
      </p:sp>
      <p:sp>
        <p:nvSpPr>
          <p:cNvPr id="22" name="Slide Number Placeholder 21"/>
          <p:cNvSpPr>
            <a:spLocks noGrp="1"/>
          </p:cNvSpPr>
          <p:nvPr>
            <p:ph type="sldNum" sz="quarter" idx="15"/>
          </p:nvPr>
        </p:nvSpPr>
        <p:spPr/>
        <p:txBody>
          <a:bodyPr rtlCol="0"/>
          <a:lstStyle/>
          <a:p>
            <a:fld id="{081FEDD9-E556-4EF6-AC08-1445ACCFB36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03343AA-C4D2-4095-BE0D-BE5718B7A4DE}" type="datetimeFigureOut">
              <a:rPr lang="en-US" smtClean="0"/>
              <a:pPr/>
              <a:t>2/23/2015</a:t>
            </a:fld>
            <a:endParaRPr lang="en-US"/>
          </a:p>
        </p:txBody>
      </p:sp>
      <p:sp>
        <p:nvSpPr>
          <p:cNvPr id="18" name="Slide Number Placeholder 17"/>
          <p:cNvSpPr>
            <a:spLocks noGrp="1"/>
          </p:cNvSpPr>
          <p:nvPr>
            <p:ph type="sldNum" sz="quarter" idx="11"/>
          </p:nvPr>
        </p:nvSpPr>
        <p:spPr/>
        <p:txBody>
          <a:bodyPr rtlCol="0"/>
          <a:lstStyle/>
          <a:p>
            <a:fld id="{081FEDD9-E556-4EF6-AC08-1445ACCFB36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03343AA-C4D2-4095-BE0D-BE5718B7A4DE}" type="datetimeFigureOut">
              <a:rPr lang="en-US" smtClean="0"/>
              <a:pPr/>
              <a:t>2/23/2015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81FEDD9-E556-4EF6-AC08-1445ACCFB3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strips dir="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6172200"/>
          </a:xfrm>
        </p:spPr>
        <p:txBody>
          <a:bodyPr>
            <a:normAutofit fontScale="90000"/>
          </a:bodyPr>
          <a:lstStyle/>
          <a:p>
            <a:pPr algn="ctr"/>
            <a:r>
              <a:rPr lang="en-US" dirty="0" smtClean="0"/>
              <a:t>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2200" dirty="0" smtClean="0">
                <a:latin typeface="Tahoma" pitchFamily="34" charset="0"/>
                <a:ea typeface="Tahoma" pitchFamily="34" charset="0"/>
                <a:cs typeface="Tahoma" pitchFamily="34" charset="0"/>
              </a:rPr>
              <a:t>A PAPER PRESENTED AT A ONE DAY CONFERENCE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ON EDUCATION AND TRAINING AT MAKERERE UNIVERSITY KAMPALA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ON </a:t>
            </a:r>
            <a:r>
              <a:rPr lang="en-US" sz="2200" b="1" dirty="0" smtClean="0">
                <a:latin typeface="Tahoma" pitchFamily="34" charset="0"/>
                <a:ea typeface="Tahoma" pitchFamily="34" charset="0"/>
                <a:cs typeface="Tahoma" pitchFamily="34" charset="0"/>
              </a:rPr>
              <a:t>19</a:t>
            </a:r>
            <a:r>
              <a:rPr lang="en-US" sz="2200" b="1" baseline="30000" dirty="0" smtClean="0">
                <a:latin typeface="Tahoma" pitchFamily="34" charset="0"/>
                <a:ea typeface="Tahoma" pitchFamily="34" charset="0"/>
                <a:cs typeface="Tahoma" pitchFamily="34" charset="0"/>
              </a:rPr>
              <a:t>TH</a:t>
            </a:r>
            <a:r>
              <a:rPr lang="en-US" sz="2200" b="1" dirty="0" smtClean="0">
                <a:latin typeface="Tahoma" pitchFamily="34" charset="0"/>
                <a:ea typeface="Tahoma" pitchFamily="34" charset="0"/>
                <a:cs typeface="Tahoma" pitchFamily="34" charset="0"/>
              </a:rPr>
              <a:t> FEB, 2015</a:t>
            </a: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b="1" dirty="0" smtClean="0">
                <a:latin typeface="Tahoma" pitchFamily="34" charset="0"/>
                <a:ea typeface="Tahoma" pitchFamily="34" charset="0"/>
                <a:cs typeface="Tahoma" pitchFamily="34" charset="0"/>
              </a:rPr>
              <a:t>ON </a:t>
            </a: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b="1" dirty="0" smtClean="0">
                <a:solidFill>
                  <a:schemeClr val="accent2">
                    <a:lumMod val="75000"/>
                  </a:schemeClr>
                </a:solidFill>
                <a:latin typeface="Tahoma" pitchFamily="34" charset="0"/>
                <a:ea typeface="Tahoma" pitchFamily="34" charset="0"/>
                <a:cs typeface="Tahoma" pitchFamily="34" charset="0"/>
              </a:rPr>
              <a:t>GENDER SENSITIVE PEDAGOGIES AND THE NEED </a:t>
            </a:r>
            <a:br>
              <a:rPr lang="en-US" sz="2200" b="1" dirty="0" smtClean="0">
                <a:solidFill>
                  <a:schemeClr val="accent2">
                    <a:lumMod val="75000"/>
                  </a:schemeClr>
                </a:solidFill>
                <a:latin typeface="Tahoma" pitchFamily="34" charset="0"/>
                <a:ea typeface="Tahoma" pitchFamily="34" charset="0"/>
                <a:cs typeface="Tahoma" pitchFamily="34" charset="0"/>
              </a:rPr>
            </a:br>
            <a:r>
              <a:rPr lang="en-US" sz="2200" b="1" dirty="0" smtClean="0">
                <a:solidFill>
                  <a:schemeClr val="accent2">
                    <a:lumMod val="75000"/>
                  </a:schemeClr>
                </a:solidFill>
                <a:latin typeface="Tahoma" pitchFamily="34" charset="0"/>
                <a:ea typeface="Tahoma" pitchFamily="34" charset="0"/>
                <a:cs typeface="Tahoma" pitchFamily="34" charset="0"/>
              </a:rPr>
              <a:t>FOR FEMALE INVOLVEMENT IN EDUCATION.</a:t>
            </a: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dirty="0" smtClean="0">
                <a:latin typeface="Tahoma" pitchFamily="34" charset="0"/>
                <a:ea typeface="Tahoma" pitchFamily="34" charset="0"/>
                <a:cs typeface="Tahoma" pitchFamily="34" charset="0"/>
              </a:rPr>
              <a:t/>
            </a:r>
            <a:br>
              <a:rPr lang="en-US" sz="2200" dirty="0" smtClean="0">
                <a:latin typeface="Tahoma" pitchFamily="34" charset="0"/>
                <a:ea typeface="Tahoma" pitchFamily="34" charset="0"/>
                <a:cs typeface="Tahoma" pitchFamily="34" charset="0"/>
              </a:rPr>
            </a:br>
            <a:r>
              <a:rPr lang="en-US" sz="2200" b="1" dirty="0" smtClean="0">
                <a:solidFill>
                  <a:schemeClr val="tx1"/>
                </a:solidFill>
                <a:latin typeface="Tahoma" pitchFamily="34" charset="0"/>
                <a:ea typeface="Tahoma" pitchFamily="34" charset="0"/>
                <a:cs typeface="Tahoma" pitchFamily="34" charset="0"/>
              </a:rPr>
              <a:t>BY </a:t>
            </a:r>
            <a:r>
              <a:rPr lang="en-US" sz="2200" dirty="0" smtClean="0">
                <a:solidFill>
                  <a:schemeClr val="tx1"/>
                </a:solidFill>
                <a:latin typeface="Tahoma" pitchFamily="34" charset="0"/>
                <a:ea typeface="Tahoma" pitchFamily="34" charset="0"/>
                <a:cs typeface="Tahoma" pitchFamily="34" charset="0"/>
              </a:rPr>
              <a:t/>
            </a:r>
            <a:br>
              <a:rPr lang="en-US" sz="2200" dirty="0" smtClean="0">
                <a:solidFill>
                  <a:schemeClr val="tx1"/>
                </a:solidFill>
                <a:latin typeface="Tahoma" pitchFamily="34" charset="0"/>
                <a:ea typeface="Tahoma" pitchFamily="34" charset="0"/>
                <a:cs typeface="Tahoma" pitchFamily="34" charset="0"/>
              </a:rPr>
            </a:br>
            <a:r>
              <a:rPr lang="en-US" sz="2200" b="1" dirty="0" smtClean="0">
                <a:solidFill>
                  <a:schemeClr val="tx1"/>
                </a:solidFill>
                <a:latin typeface="Tahoma" pitchFamily="34" charset="0"/>
                <a:ea typeface="Tahoma" pitchFamily="34" charset="0"/>
                <a:cs typeface="Tahoma" pitchFamily="34" charset="0"/>
              </a:rPr>
              <a:t>ENYUTU SAMUEL</a:t>
            </a:r>
            <a:br>
              <a:rPr lang="en-US" sz="2200" b="1" dirty="0" smtClean="0">
                <a:solidFill>
                  <a:schemeClr val="tx1"/>
                </a:solidFill>
                <a:latin typeface="Tahoma" pitchFamily="34" charset="0"/>
                <a:ea typeface="Tahoma" pitchFamily="34" charset="0"/>
                <a:cs typeface="Tahoma" pitchFamily="34" charset="0"/>
              </a:rPr>
            </a:br>
            <a:r>
              <a:rPr lang="en-US" sz="2200" b="1" dirty="0" smtClean="0">
                <a:solidFill>
                  <a:schemeClr val="tx1"/>
                </a:solidFill>
                <a:latin typeface="Tahoma" pitchFamily="34" charset="0"/>
                <a:ea typeface="Tahoma" pitchFamily="34" charset="0"/>
                <a:cs typeface="Tahoma" pitchFamily="34" charset="0"/>
              </a:rPr>
              <a:t>PRINCIPAL – SOROTI CORE PTC</a:t>
            </a:r>
            <a:r>
              <a:rPr lang="en-US" sz="2200" b="1" dirty="0" smtClean="0">
                <a:solidFill>
                  <a:schemeClr val="tx1"/>
                </a:solidFill>
                <a:latin typeface="Times New Roman" pitchFamily="18" charset="0"/>
                <a:cs typeface="Times New Roman" pitchFamily="18" charset="0"/>
              </a:rPr>
              <a:t/>
            </a:r>
            <a:br>
              <a:rPr lang="en-US" sz="2200" b="1" dirty="0" smtClean="0">
                <a:solidFill>
                  <a:schemeClr val="tx1"/>
                </a:solidFill>
                <a:latin typeface="Times New Roman" pitchFamily="18" charset="0"/>
                <a:cs typeface="Times New Roman" pitchFamily="18" charset="0"/>
              </a:rPr>
            </a:br>
            <a:r>
              <a:rPr lang="en-US" sz="2200" b="1" dirty="0" smtClean="0">
                <a:solidFill>
                  <a:schemeClr val="tx1"/>
                </a:solidFill>
                <a:latin typeface="Times New Roman" pitchFamily="18" charset="0"/>
                <a:cs typeface="Times New Roman" pitchFamily="18" charset="0"/>
              </a:rPr>
              <a:t/>
            </a:r>
            <a:br>
              <a:rPr lang="en-US" sz="2200" b="1" dirty="0" smtClean="0">
                <a:solidFill>
                  <a:schemeClr val="tx1"/>
                </a:solidFill>
                <a:latin typeface="Times New Roman" pitchFamily="18" charset="0"/>
                <a:cs typeface="Times New Roman" pitchFamily="18" charset="0"/>
              </a:rPr>
            </a:br>
            <a:r>
              <a:rPr lang="en-US" dirty="0" smtClean="0"/>
              <a:t/>
            </a:r>
            <a:br>
              <a:rPr lang="en-US" dirty="0" smtClean="0"/>
            </a:br>
            <a:endParaRPr lang="en-US" dirty="0"/>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609600"/>
            <a:ext cx="8534400" cy="6170920"/>
          </a:xfrm>
          <a:prstGeom prst="rect">
            <a:avLst/>
          </a:prstGeom>
        </p:spPr>
        <p:txBody>
          <a:bodyPr wrap="square">
            <a:spAutoFit/>
          </a:bodyPr>
          <a:lstStyle/>
          <a:p>
            <a:r>
              <a:rPr lang="en-US" sz="1650" dirty="0" smtClean="0">
                <a:latin typeface="Tahoma" pitchFamily="34" charset="0"/>
                <a:ea typeface="Tahoma" pitchFamily="34" charset="0"/>
                <a:cs typeface="Tahoma" pitchFamily="34" charset="0"/>
              </a:rPr>
              <a:t>This </a:t>
            </a:r>
            <a:r>
              <a:rPr lang="en-US" sz="1650" dirty="0">
                <a:latin typeface="Tahoma" pitchFamily="34" charset="0"/>
                <a:ea typeface="Tahoma" pitchFamily="34" charset="0"/>
                <a:cs typeface="Tahoma" pitchFamily="34" charset="0"/>
              </a:rPr>
              <a:t>is another opportunity for us to share facts, research findings, testimonies, initiatives and reports in view of the dynamic nature of gender related issues</a:t>
            </a:r>
            <a:r>
              <a:rPr lang="en-US" sz="1650" dirty="0" smtClean="0">
                <a:latin typeface="Tahoma" pitchFamily="34" charset="0"/>
                <a:ea typeface="Tahoma" pitchFamily="34" charset="0"/>
                <a:cs typeface="Tahoma" pitchFamily="34" charset="0"/>
              </a:rPr>
              <a:t>.</a:t>
            </a:r>
          </a:p>
          <a:p>
            <a:r>
              <a:rPr lang="en-US" sz="1650" dirty="0">
                <a:latin typeface="Tahoma" pitchFamily="34" charset="0"/>
                <a:ea typeface="Tahoma" pitchFamily="34" charset="0"/>
                <a:cs typeface="Tahoma" pitchFamily="34" charset="0"/>
              </a:rPr>
              <a:t/>
            </a:r>
            <a:br>
              <a:rPr lang="en-US" sz="1650" dirty="0">
                <a:latin typeface="Tahoma" pitchFamily="34" charset="0"/>
                <a:ea typeface="Tahoma" pitchFamily="34" charset="0"/>
                <a:cs typeface="Tahoma" pitchFamily="34" charset="0"/>
              </a:rPr>
            </a:br>
            <a:r>
              <a:rPr lang="en-US" sz="1650" dirty="0">
                <a:latin typeface="Tahoma" pitchFamily="34" charset="0"/>
                <a:ea typeface="Tahoma" pitchFamily="34" charset="0"/>
                <a:cs typeface="Tahoma" pitchFamily="34" charset="0"/>
              </a:rPr>
              <a:t>Today’s conference is intended to inspire us to learn, un-learn and re-set our minds to accommodate gender sensitive pedagogies and the need for female involvement in education.</a:t>
            </a:r>
            <a:br>
              <a:rPr lang="en-US" sz="1650" dirty="0">
                <a:latin typeface="Tahoma" pitchFamily="34" charset="0"/>
                <a:ea typeface="Tahoma" pitchFamily="34" charset="0"/>
                <a:cs typeface="Tahoma" pitchFamily="34" charset="0"/>
              </a:rPr>
            </a:br>
            <a:r>
              <a:rPr lang="en-US" sz="1650" dirty="0">
                <a:latin typeface="Tahoma" pitchFamily="34" charset="0"/>
                <a:ea typeface="Tahoma" pitchFamily="34" charset="0"/>
                <a:cs typeface="Tahoma" pitchFamily="34" charset="0"/>
              </a:rPr>
              <a:t>This is a bold venture to </a:t>
            </a:r>
            <a:r>
              <a:rPr lang="en-US" sz="1650" dirty="0" smtClean="0">
                <a:latin typeface="Tahoma" pitchFamily="34" charset="0"/>
                <a:ea typeface="Tahoma" pitchFamily="34" charset="0"/>
                <a:cs typeface="Tahoma" pitchFamily="34" charset="0"/>
              </a:rPr>
              <a:t>change </a:t>
            </a:r>
            <a:r>
              <a:rPr lang="en-US" sz="1650" dirty="0">
                <a:latin typeface="Tahoma" pitchFamily="34" charset="0"/>
                <a:ea typeface="Tahoma" pitchFamily="34" charset="0"/>
                <a:cs typeface="Tahoma" pitchFamily="34" charset="0"/>
              </a:rPr>
              <a:t>from a fundamental assault of gender</a:t>
            </a:r>
            <a:r>
              <a:rPr lang="en-US" sz="1650" dirty="0" smtClean="0">
                <a:latin typeface="Tahoma" pitchFamily="34" charset="0"/>
                <a:ea typeface="Tahoma" pitchFamily="34" charset="0"/>
                <a:cs typeface="Tahoma" pitchFamily="34" charset="0"/>
              </a:rPr>
              <a:t>.</a:t>
            </a:r>
          </a:p>
          <a:p>
            <a:endParaRPr lang="en-US" sz="1650" dirty="0">
              <a:latin typeface="Tahoma" pitchFamily="34" charset="0"/>
              <a:ea typeface="Tahoma" pitchFamily="34" charset="0"/>
              <a:cs typeface="Tahoma" pitchFamily="34" charset="0"/>
            </a:endParaRPr>
          </a:p>
          <a:p>
            <a:r>
              <a:rPr lang="en-US" sz="1650" dirty="0">
                <a:latin typeface="Tahoma" pitchFamily="34" charset="0"/>
                <a:ea typeface="Tahoma" pitchFamily="34" charset="0"/>
                <a:cs typeface="Tahoma" pitchFamily="34" charset="0"/>
              </a:rPr>
              <a:t>In an ideal situation in life, it is how we treat others and what we do with the much or little that we have that people will live to remember. This fact should be engraved in our conscience.</a:t>
            </a:r>
            <a:br>
              <a:rPr lang="en-US" sz="1650" dirty="0">
                <a:latin typeface="Tahoma" pitchFamily="34" charset="0"/>
                <a:ea typeface="Tahoma" pitchFamily="34" charset="0"/>
                <a:cs typeface="Tahoma" pitchFamily="34" charset="0"/>
              </a:rPr>
            </a:br>
            <a:r>
              <a:rPr lang="en-US" sz="1650" dirty="0">
                <a:latin typeface="Tahoma" pitchFamily="34" charset="0"/>
                <a:ea typeface="Tahoma" pitchFamily="34" charset="0"/>
                <a:cs typeface="Tahoma" pitchFamily="34" charset="0"/>
              </a:rPr>
              <a:t/>
            </a:r>
            <a:br>
              <a:rPr lang="en-US" sz="1650" dirty="0">
                <a:latin typeface="Tahoma" pitchFamily="34" charset="0"/>
                <a:ea typeface="Tahoma" pitchFamily="34" charset="0"/>
                <a:cs typeface="Tahoma" pitchFamily="34" charset="0"/>
              </a:rPr>
            </a:br>
            <a:r>
              <a:rPr lang="en-US" sz="1650" dirty="0">
                <a:latin typeface="Tahoma" pitchFamily="34" charset="0"/>
                <a:ea typeface="Tahoma" pitchFamily="34" charset="0"/>
                <a:cs typeface="Tahoma" pitchFamily="34" charset="0"/>
              </a:rPr>
              <a:t>In respect of the concept of genesis and revelations in </a:t>
            </a:r>
            <a:r>
              <a:rPr lang="en-US" sz="1650" dirty="0" smtClean="0">
                <a:latin typeface="Tahoma" pitchFamily="34" charset="0"/>
                <a:ea typeface="Tahoma" pitchFamily="34" charset="0"/>
                <a:cs typeface="Tahoma" pitchFamily="34" charset="0"/>
              </a:rPr>
              <a:t>this </a:t>
            </a:r>
            <a:r>
              <a:rPr lang="en-US" sz="1650" dirty="0">
                <a:latin typeface="Tahoma" pitchFamily="34" charset="0"/>
                <a:ea typeface="Tahoma" pitchFamily="34" charset="0"/>
                <a:cs typeface="Tahoma" pitchFamily="34" charset="0"/>
              </a:rPr>
              <a:t>context, we should avoid lamentations and get set for exodus.</a:t>
            </a:r>
            <a:br>
              <a:rPr lang="en-US" sz="1650" dirty="0">
                <a:latin typeface="Tahoma" pitchFamily="34" charset="0"/>
                <a:ea typeface="Tahoma" pitchFamily="34" charset="0"/>
                <a:cs typeface="Tahoma" pitchFamily="34" charset="0"/>
              </a:rPr>
            </a:br>
            <a:r>
              <a:rPr lang="en-US" sz="1650" dirty="0">
                <a:latin typeface="Tahoma" pitchFamily="34" charset="0"/>
                <a:ea typeface="Tahoma" pitchFamily="34" charset="0"/>
                <a:cs typeface="Tahoma" pitchFamily="34" charset="0"/>
              </a:rPr>
              <a:t/>
            </a:r>
            <a:br>
              <a:rPr lang="en-US" sz="1650" dirty="0">
                <a:latin typeface="Tahoma" pitchFamily="34" charset="0"/>
                <a:ea typeface="Tahoma" pitchFamily="34" charset="0"/>
                <a:cs typeface="Tahoma" pitchFamily="34" charset="0"/>
              </a:rPr>
            </a:br>
            <a:r>
              <a:rPr lang="en-US" sz="1650" dirty="0">
                <a:latin typeface="Tahoma" pitchFamily="34" charset="0"/>
                <a:ea typeface="Tahoma" pitchFamily="34" charset="0"/>
                <a:cs typeface="Tahoma" pitchFamily="34" charset="0"/>
              </a:rPr>
              <a:t>It is true that most people have knowledge on gender issues. However, if we fail to understand what we know, it becomes difficult to appreciate concerns in order to take appropriate actions. </a:t>
            </a:r>
            <a:r>
              <a:rPr lang="en-US" sz="1650" dirty="0" smtClean="0">
                <a:latin typeface="Tahoma" pitchFamily="34" charset="0"/>
                <a:ea typeface="Tahoma" pitchFamily="34" charset="0"/>
                <a:cs typeface="Tahoma" pitchFamily="34" charset="0"/>
              </a:rPr>
              <a:t>Inability to take appropriate action is a significant concern which we are now wisely trying to address.  VSO Uganda Strategy (2012-2015) personnel believe that change happens because people make it happen. It is important that we create more time to interface with individuals, families and partners in order to agree on strategies that work </a:t>
            </a:r>
            <a:endParaRPr lang="en-US" sz="1650" dirty="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7" name="Title 6"/>
          <p:cNvSpPr>
            <a:spLocks noGrp="1"/>
          </p:cNvSpPr>
          <p:nvPr>
            <p:ph type="title"/>
          </p:nvPr>
        </p:nvSpPr>
        <p:spPr>
          <a:xfrm>
            <a:off x="228600" y="0"/>
            <a:ext cx="7467600" cy="609600"/>
          </a:xfrm>
        </p:spPr>
        <p:txBody>
          <a:bodyPr>
            <a:normAutofit/>
          </a:bodyPr>
          <a:lstStyle/>
          <a:p>
            <a:r>
              <a:rPr lang="en-US" sz="2600" b="1" dirty="0" smtClean="0">
                <a:latin typeface="Tahoma" pitchFamily="34" charset="0"/>
                <a:ea typeface="Tahoma" pitchFamily="34" charset="0"/>
                <a:cs typeface="Tahoma" pitchFamily="34" charset="0"/>
              </a:rPr>
              <a:t>INTRODUCTION.</a:t>
            </a:r>
            <a:endParaRPr lang="en-US" sz="2600"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smtClean="0">
                <a:latin typeface="Tahoma" pitchFamily="34" charset="0"/>
                <a:ea typeface="Tahoma" pitchFamily="34" charset="0"/>
                <a:cs typeface="Tahoma" pitchFamily="34" charset="0"/>
              </a:rPr>
              <a:t>APPRECIATION</a:t>
            </a:r>
            <a:r>
              <a:rPr lang="en-US" dirty="0" smtClean="0"/>
              <a:t/>
            </a:r>
            <a:br>
              <a:rPr lang="en-US" dirty="0" smtClean="0"/>
            </a:br>
            <a:endParaRPr lang="en-US" dirty="0"/>
          </a:p>
        </p:txBody>
      </p:sp>
      <p:sp>
        <p:nvSpPr>
          <p:cNvPr id="3" name="TextBox 2"/>
          <p:cNvSpPr txBox="1"/>
          <p:nvPr/>
        </p:nvSpPr>
        <p:spPr>
          <a:xfrm>
            <a:off x="304800" y="762000"/>
            <a:ext cx="8382000" cy="854080"/>
          </a:xfrm>
          <a:prstGeom prst="rect">
            <a:avLst/>
          </a:prstGeom>
          <a:noFill/>
        </p:spPr>
        <p:txBody>
          <a:bodyPr wrap="square" rtlCol="0">
            <a:spAutoFit/>
          </a:bodyPr>
          <a:lstStyle/>
          <a:p>
            <a:r>
              <a:rPr lang="en-US" sz="1650" dirty="0" smtClean="0">
                <a:latin typeface="Tahoma" pitchFamily="34" charset="0"/>
                <a:ea typeface="Tahoma" pitchFamily="34" charset="0"/>
                <a:cs typeface="Tahoma" pitchFamily="34" charset="0"/>
              </a:rPr>
              <a:t>I do recognize and appreciate the Government of the Republic of Uganda, the Ministry of Education and Sports, Partners in Education, Makerere University, other stakeholders and UNESCO in particular for the commendable input towards Education for All</a:t>
            </a:r>
            <a:endParaRPr lang="en-US" sz="1650"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066800"/>
          </a:xfrm>
        </p:spPr>
        <p:txBody>
          <a:bodyPr>
            <a:normAutofit/>
          </a:bodyPr>
          <a:lstStyle/>
          <a:p>
            <a:r>
              <a:rPr lang="en-US" sz="2800" b="1" dirty="0" smtClean="0">
                <a:latin typeface="Tahoma" pitchFamily="34" charset="0"/>
                <a:ea typeface="Tahoma" pitchFamily="34" charset="0"/>
                <a:cs typeface="Tahoma" pitchFamily="34" charset="0"/>
              </a:rPr>
              <a:t>GENDER SENSITIVE PEDAGOGIES</a:t>
            </a:r>
            <a:r>
              <a:rPr lang="en-US" dirty="0" smtClean="0">
                <a:latin typeface="Tahoma" pitchFamily="34" charset="0"/>
                <a:ea typeface="Tahoma" pitchFamily="34" charset="0"/>
                <a:cs typeface="Tahoma" pitchFamily="34" charset="0"/>
              </a:rPr>
              <a:t>.</a:t>
            </a:r>
            <a:r>
              <a:rPr lang="en-US" dirty="0" smtClean="0"/>
              <a:t/>
            </a:r>
            <a:br>
              <a:rPr lang="en-US" dirty="0" smtClean="0"/>
            </a:br>
            <a:endParaRPr lang="en-US" dirty="0"/>
          </a:p>
        </p:txBody>
      </p:sp>
      <p:sp>
        <p:nvSpPr>
          <p:cNvPr id="3" name="TextBox 2"/>
          <p:cNvSpPr txBox="1"/>
          <p:nvPr/>
        </p:nvSpPr>
        <p:spPr>
          <a:xfrm>
            <a:off x="228600" y="640913"/>
            <a:ext cx="8534400" cy="5755422"/>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According to the constitution of the Republic of Uganda, all persons are equal before and under the law in all spheres of political, economic, social and cultural life and  shall not be discriminated against on the grounds of sex, race, colour, ethnic origin, tribe, birth, creed or religion.</a:t>
            </a:r>
          </a:p>
          <a:p>
            <a:r>
              <a:rPr lang="en-US" sz="1600" dirty="0" smtClean="0">
                <a:latin typeface="Tahoma" pitchFamily="34" charset="0"/>
                <a:ea typeface="Tahoma" pitchFamily="34" charset="0"/>
                <a:cs typeface="Tahoma" pitchFamily="34" charset="0"/>
              </a:rPr>
              <a:t>Discrimination means giving different treatment to different persons (pp41).</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The teacher’s Handbook on Gender Responsive Pedagogy interprets gender pedagogy as the study of teaching from a gender perspective while gender sensitive pedagogy is interpreted as ability to recognize gender related issues. It marks the beginning of gender awareness.</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Alexander (2004) defines pedagogy as what one needs to know, and the skills one needs to command, in order to make and justify the many different kinds of decisions of which teaching is constituted.  In general terms, pedagogy refers to appropriate strategies used to cause effective teaching and learning. One strategy among others is introducing Music, Dance and Drama activities that facilitate exploration of key concepts linked to gender issues.  As situations change in various contexts, we should use our discretion to engage or disengage available strategies.  In principle and practice, when individuals experience loss of meaning and significance in what they are expected to understand and to do, their commitment erodes and performance gaps emerge.</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Findings and reports reveal that we rely on the faith that parents, guardians and teachers are doing what they are expected to do. Otherwise, translating gender theories and ideas into practice will continue to be a daily challenge.</a:t>
            </a:r>
            <a:endParaRPr lang="en-US" sz="1600"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066800"/>
          </a:xfrm>
        </p:spPr>
        <p:txBody>
          <a:bodyPr>
            <a:normAutofit/>
          </a:bodyPr>
          <a:lstStyle/>
          <a:p>
            <a:r>
              <a:rPr lang="en-US" sz="2600" b="1" dirty="0" smtClean="0">
                <a:latin typeface="Tahoma" pitchFamily="34" charset="0"/>
                <a:ea typeface="Tahoma" pitchFamily="34" charset="0"/>
                <a:cs typeface="Tahoma" pitchFamily="34" charset="0"/>
              </a:rPr>
              <a:t>FEMALE INVOLVEMENT IN EDUCATION</a:t>
            </a:r>
            <a:r>
              <a:rPr lang="en-US" sz="2600" dirty="0" smtClean="0"/>
              <a:t/>
            </a:r>
            <a:br>
              <a:rPr lang="en-US" sz="2600" dirty="0" smtClean="0"/>
            </a:br>
            <a:endParaRPr lang="en-US" sz="2600" dirty="0"/>
          </a:p>
        </p:txBody>
      </p:sp>
      <p:sp>
        <p:nvSpPr>
          <p:cNvPr id="4" name="TextBox 3"/>
          <p:cNvSpPr txBox="1"/>
          <p:nvPr/>
        </p:nvSpPr>
        <p:spPr>
          <a:xfrm>
            <a:off x="228600" y="685800"/>
            <a:ext cx="8534400" cy="4800600"/>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Although we have made significant progress, there is much more to be done.  This conference is a confirmation of a deliberate move to involve females in education.  Education is the cornerstone of economic and social development. Education facilitates individuals and societies to unlock their potentials, expand their horizons and adapt to a changing world.  Education is an investment whose returns are highly valued throughout the world.  Therefore, we should view life long education as a major hope for survival in a dynamic society. Some of the recorded achievements are as follows.</a:t>
            </a:r>
          </a:p>
          <a:p>
            <a:endParaRPr lang="en-US" sz="1600" dirty="0" smtClean="0">
              <a:latin typeface="Tahoma" pitchFamily="34" charset="0"/>
              <a:ea typeface="Tahoma" pitchFamily="34" charset="0"/>
              <a:cs typeface="Tahoma" pitchFamily="34" charset="0"/>
            </a:endParaRPr>
          </a:p>
          <a:p>
            <a:pPr>
              <a:buFont typeface="Arial" pitchFamily="34" charset="0"/>
              <a:buChar char="•"/>
            </a:pPr>
            <a:r>
              <a:rPr lang="en-US" sz="1600" dirty="0" smtClean="0">
                <a:latin typeface="Tahoma" pitchFamily="34" charset="0"/>
                <a:ea typeface="Tahoma" pitchFamily="34" charset="0"/>
                <a:cs typeface="Tahoma" pitchFamily="34" charset="0"/>
              </a:rPr>
              <a:t>   More than 75% of females are struggling to raise school fees and funds for</a:t>
            </a:r>
          </a:p>
          <a:p>
            <a:r>
              <a:rPr lang="en-US" sz="1600" dirty="0" smtClean="0">
                <a:latin typeface="Tahoma" pitchFamily="34" charset="0"/>
                <a:ea typeface="Tahoma" pitchFamily="34" charset="0"/>
                <a:cs typeface="Tahoma" pitchFamily="34" charset="0"/>
              </a:rPr>
              <a:t>    basic needs.  Some of the women and men who are now placed in recognized positions are beneficiaries of female support.</a:t>
            </a:r>
          </a:p>
          <a:p>
            <a:endParaRPr lang="en-US" sz="1600" dirty="0" smtClean="0">
              <a:latin typeface="Tahoma" pitchFamily="34" charset="0"/>
              <a:ea typeface="Tahoma" pitchFamily="34" charset="0"/>
              <a:cs typeface="Tahoma" pitchFamily="34" charset="0"/>
            </a:endParaRPr>
          </a:p>
          <a:p>
            <a:pPr>
              <a:buFont typeface="Arial" pitchFamily="34" charset="0"/>
              <a:buChar char="•"/>
            </a:pPr>
            <a:r>
              <a:rPr lang="en-US" sz="1600" dirty="0" smtClean="0">
                <a:latin typeface="Tahoma" pitchFamily="34" charset="0"/>
                <a:ea typeface="Tahoma" pitchFamily="34" charset="0"/>
                <a:cs typeface="Tahoma" pitchFamily="34" charset="0"/>
              </a:rPr>
              <a:t>  Available information highlights that there is enough evidence to justify the</a:t>
            </a:r>
          </a:p>
          <a:p>
            <a:r>
              <a:rPr lang="en-US" sz="1600" dirty="0" smtClean="0">
                <a:latin typeface="Tahoma" pitchFamily="34" charset="0"/>
                <a:ea typeface="Tahoma" pitchFamily="34" charset="0"/>
                <a:cs typeface="Tahoma" pitchFamily="34" charset="0"/>
              </a:rPr>
              <a:t>   need to involve females in education. Females have progressed extensively</a:t>
            </a:r>
          </a:p>
          <a:p>
            <a:r>
              <a:rPr lang="en-US" sz="1600" dirty="0" smtClean="0">
                <a:latin typeface="Tahoma" pitchFamily="34" charset="0"/>
                <a:ea typeface="Tahoma" pitchFamily="34" charset="0"/>
                <a:cs typeface="Tahoma" pitchFamily="34" charset="0"/>
              </a:rPr>
              <a:t>   to serve in various departments at National and International levels.</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 Now that, informed and reformed females are willing to be involved in Education, who are we to say no?.</a:t>
            </a:r>
          </a:p>
          <a:p>
            <a:r>
              <a:rPr lang="en-US" sz="1600" dirty="0" smtClean="0">
                <a:latin typeface="Tahoma" pitchFamily="34" charset="0"/>
                <a:ea typeface="Tahoma" pitchFamily="34" charset="0"/>
                <a:cs typeface="Tahoma" pitchFamily="34" charset="0"/>
              </a:rPr>
              <a:t>   </a:t>
            </a:r>
            <a:endParaRPr lang="en-US" sz="1600"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90600"/>
          </a:xfrm>
        </p:spPr>
        <p:txBody>
          <a:bodyPr>
            <a:normAutofit fontScale="90000"/>
          </a:bodyPr>
          <a:lstStyle/>
          <a:p>
            <a:r>
              <a:rPr lang="en-US" b="1" dirty="0" smtClean="0">
                <a:latin typeface="Tahoma" pitchFamily="34" charset="0"/>
                <a:ea typeface="Tahoma" pitchFamily="34" charset="0"/>
                <a:cs typeface="Tahoma" pitchFamily="34" charset="0"/>
              </a:rPr>
              <a:t>CHALLENGES</a:t>
            </a:r>
            <a:r>
              <a:rPr lang="en-US" dirty="0" smtClean="0">
                <a:latin typeface="Tahoma" pitchFamily="34" charset="0"/>
                <a:ea typeface="Tahoma" pitchFamily="34" charset="0"/>
                <a:cs typeface="Tahoma" pitchFamily="34" charset="0"/>
              </a:rPr>
              <a:t> </a:t>
            </a:r>
            <a:br>
              <a:rPr lang="en-US" dirty="0" smtClean="0">
                <a:latin typeface="Tahoma" pitchFamily="34" charset="0"/>
                <a:ea typeface="Tahoma" pitchFamily="34" charset="0"/>
                <a:cs typeface="Tahoma" pitchFamily="34" charset="0"/>
              </a:rPr>
            </a:br>
            <a:endParaRPr lang="en-US" dirty="0">
              <a:latin typeface="Tahoma" pitchFamily="34" charset="0"/>
              <a:ea typeface="Tahoma" pitchFamily="34" charset="0"/>
              <a:cs typeface="Tahoma" pitchFamily="34" charset="0"/>
            </a:endParaRPr>
          </a:p>
        </p:txBody>
      </p:sp>
      <p:sp>
        <p:nvSpPr>
          <p:cNvPr id="3" name="TextBox 2"/>
          <p:cNvSpPr txBox="1"/>
          <p:nvPr/>
        </p:nvSpPr>
        <p:spPr>
          <a:xfrm>
            <a:off x="381000" y="609601"/>
            <a:ext cx="8382000" cy="5755422"/>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I am aware that challenges have continued emerging. Challenges are like road humps, which cause one to slow down a bit but progressively move on.</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So long as we never chose to be created male or female, we should avoid discrimination, rigidity and restrictions on gender related issues as we strive to promote natural justice.</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Therefore, we should overcome our differences in order to welcome and address the gender concerns and gaps</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It is obvious that disturbing situations will continue emerging at different levels of seriousness. However, these should be handled through informed and meaningful responses.</a:t>
            </a:r>
          </a:p>
          <a:p>
            <a:endParaRPr lang="en-US" sz="1600" dirty="0" smtClean="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Some of the challenges are as follows; -</a:t>
            </a:r>
          </a:p>
          <a:p>
            <a:pPr>
              <a:buFont typeface="Arial" pitchFamily="34" charset="0"/>
              <a:buChar char="•"/>
            </a:pPr>
            <a:r>
              <a:rPr lang="en-US" sz="1600" dirty="0" smtClean="0">
                <a:latin typeface="Tahoma" pitchFamily="34" charset="0"/>
                <a:ea typeface="Tahoma" pitchFamily="34" charset="0"/>
                <a:cs typeface="Tahoma" pitchFamily="34" charset="0"/>
              </a:rPr>
              <a:t>  Inability of teachers to provide essential attention to individual needs of male</a:t>
            </a:r>
          </a:p>
          <a:p>
            <a:r>
              <a:rPr lang="en-US" sz="1600" dirty="0" smtClean="0">
                <a:latin typeface="Tahoma" pitchFamily="34" charset="0"/>
                <a:ea typeface="Tahoma" pitchFamily="34" charset="0"/>
                <a:cs typeface="Tahoma" pitchFamily="34" charset="0"/>
              </a:rPr>
              <a:t>   and female learners during the teaching and learning processes. </a:t>
            </a:r>
          </a:p>
          <a:p>
            <a:r>
              <a:rPr lang="en-US" sz="1600" dirty="0" smtClean="0">
                <a:latin typeface="Tahoma" pitchFamily="34" charset="0"/>
                <a:ea typeface="Tahoma" pitchFamily="34" charset="0"/>
                <a:cs typeface="Tahoma" pitchFamily="34" charset="0"/>
              </a:rPr>
              <a:t>   This is clearly seen in the notes, instructional materials and learners activities. </a:t>
            </a:r>
          </a:p>
          <a:p>
            <a:r>
              <a:rPr lang="en-US" sz="1600" dirty="0" smtClean="0">
                <a:latin typeface="Tahoma" pitchFamily="34" charset="0"/>
                <a:ea typeface="Tahoma" pitchFamily="34" charset="0"/>
                <a:cs typeface="Tahoma" pitchFamily="34" charset="0"/>
              </a:rPr>
              <a:t>   For how long should we tolerate this confusion in and out of the classroom?.</a:t>
            </a:r>
          </a:p>
          <a:p>
            <a:endParaRPr lang="en-US" sz="1600" dirty="0" smtClean="0">
              <a:latin typeface="Tahoma" pitchFamily="34" charset="0"/>
              <a:ea typeface="Tahoma" pitchFamily="34" charset="0"/>
              <a:cs typeface="Tahoma" pitchFamily="34" charset="0"/>
            </a:endParaRPr>
          </a:p>
          <a:p>
            <a:pPr>
              <a:buFont typeface="Arial" pitchFamily="34" charset="0"/>
              <a:buChar char="•"/>
            </a:pPr>
            <a:r>
              <a:rPr lang="en-US" sz="1600" dirty="0" smtClean="0">
                <a:latin typeface="Tahoma" pitchFamily="34" charset="0"/>
                <a:ea typeface="Tahoma" pitchFamily="34" charset="0"/>
                <a:cs typeface="Tahoma" pitchFamily="34" charset="0"/>
              </a:rPr>
              <a:t>  Inadequate gender knowledge and skills for effective teaching and learning.</a:t>
            </a:r>
          </a:p>
          <a:p>
            <a:endParaRPr lang="en-US" sz="1600" dirty="0" smtClean="0">
              <a:latin typeface="Tahoma" pitchFamily="34" charset="0"/>
              <a:ea typeface="Tahoma" pitchFamily="34" charset="0"/>
              <a:cs typeface="Tahoma" pitchFamily="34" charset="0"/>
            </a:endParaRPr>
          </a:p>
          <a:p>
            <a:pPr>
              <a:buFont typeface="Arial" pitchFamily="34" charset="0"/>
              <a:buChar char="•"/>
            </a:pPr>
            <a:r>
              <a:rPr lang="en-US" sz="1600" dirty="0" smtClean="0">
                <a:latin typeface="Tahoma" pitchFamily="34" charset="0"/>
                <a:ea typeface="Tahoma" pitchFamily="34" charset="0"/>
                <a:cs typeface="Tahoma" pitchFamily="34" charset="0"/>
              </a:rPr>
              <a:t>  Un-called for gender discrimination.</a:t>
            </a:r>
          </a:p>
          <a:p>
            <a:endParaRPr lang="en-US" sz="1600"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715000" cy="838200"/>
          </a:xfrm>
        </p:spPr>
        <p:txBody>
          <a:bodyPr>
            <a:normAutofit fontScale="90000"/>
          </a:bodyPr>
          <a:lstStyle/>
          <a:p>
            <a:r>
              <a:rPr lang="en-US" sz="2900" b="1" dirty="0" smtClean="0">
                <a:latin typeface="Tahoma" pitchFamily="34" charset="0"/>
                <a:ea typeface="Tahoma" pitchFamily="34" charset="0"/>
                <a:cs typeface="Tahoma" pitchFamily="34" charset="0"/>
              </a:rPr>
              <a:t>RECOMMENDATIONS</a:t>
            </a:r>
            <a:r>
              <a:rPr lang="en-US" b="1" dirty="0" smtClean="0"/>
              <a:t/>
            </a:r>
            <a:br>
              <a:rPr lang="en-US" b="1" dirty="0" smtClean="0"/>
            </a:br>
            <a:endParaRPr lang="en-US" b="1" dirty="0"/>
          </a:p>
        </p:txBody>
      </p:sp>
      <p:sp>
        <p:nvSpPr>
          <p:cNvPr id="3" name="TextBox 2"/>
          <p:cNvSpPr txBox="1"/>
          <p:nvPr/>
        </p:nvSpPr>
        <p:spPr>
          <a:xfrm>
            <a:off x="228600" y="609600"/>
            <a:ext cx="8458200" cy="5262979"/>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I call upon individuals and stakeholders to continue doing what they are mandated to do within the limitations of what they are able to add to the gender advocacy network.</a:t>
            </a:r>
          </a:p>
          <a:p>
            <a:endParaRPr lang="en-US" sz="1600" dirty="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As we generate ideas for the way forward, my contribution is as follows; -</a:t>
            </a:r>
          </a:p>
          <a:p>
            <a:pPr>
              <a:buFont typeface="Wingdings" pitchFamily="2" charset="2"/>
              <a:buChar char="§"/>
            </a:pPr>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Situational classroom based action research on gender sensitive pedagogies </a:t>
            </a:r>
          </a:p>
          <a:p>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should be conducted whenever need arises.</a:t>
            </a:r>
            <a:endParaRPr lang="en-US" sz="1600" dirty="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Font typeface="Wingdings" pitchFamily="2" charset="2"/>
              <a:buChar char="§"/>
            </a:pPr>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Replication of evidence based good practices from compliant institutions </a:t>
            </a:r>
          </a:p>
          <a:p>
            <a:r>
              <a:rPr lang="en-US" sz="1600" dirty="0" smtClean="0">
                <a:latin typeface="Tahoma" pitchFamily="34" charset="0"/>
                <a:ea typeface="Tahoma" pitchFamily="34" charset="0"/>
                <a:cs typeface="Tahoma" pitchFamily="34" charset="0"/>
              </a:rPr>
              <a:t>    should be upheld.</a:t>
            </a:r>
          </a:p>
          <a:p>
            <a:endParaRPr lang="en-US" sz="1600" dirty="0" smtClean="0">
              <a:latin typeface="Tahoma" pitchFamily="34" charset="0"/>
              <a:ea typeface="Tahoma" pitchFamily="34" charset="0"/>
              <a:cs typeface="Tahoma" pitchFamily="34" charset="0"/>
            </a:endParaRPr>
          </a:p>
          <a:p>
            <a:pPr>
              <a:buFont typeface="Wingdings" pitchFamily="2" charset="2"/>
              <a:buChar char="§"/>
            </a:pPr>
            <a:r>
              <a:rPr lang="en-US" sz="1600" dirty="0" smtClean="0">
                <a:latin typeface="Tahoma" pitchFamily="34" charset="0"/>
                <a:ea typeface="Tahoma" pitchFamily="34" charset="0"/>
                <a:cs typeface="Tahoma" pitchFamily="34" charset="0"/>
              </a:rPr>
              <a:t>  Stakeholders should be given opportunity to tell their testimonies.</a:t>
            </a:r>
          </a:p>
          <a:p>
            <a:endParaRPr lang="en-US" sz="1600" dirty="0" smtClean="0">
              <a:latin typeface="Tahoma" pitchFamily="34" charset="0"/>
              <a:ea typeface="Tahoma" pitchFamily="34" charset="0"/>
              <a:cs typeface="Tahoma" pitchFamily="34" charset="0"/>
            </a:endParaRPr>
          </a:p>
          <a:p>
            <a:pPr>
              <a:buFont typeface="Wingdings" pitchFamily="2" charset="2"/>
              <a:buChar char="§"/>
            </a:pPr>
            <a:r>
              <a:rPr lang="en-US" sz="1600" dirty="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 We should continue speaking for those who cannot speak for themselves.</a:t>
            </a:r>
          </a:p>
          <a:p>
            <a:endParaRPr lang="en-US" sz="1600" dirty="0">
              <a:latin typeface="Tahoma" pitchFamily="34" charset="0"/>
              <a:ea typeface="Tahoma" pitchFamily="34" charset="0"/>
              <a:cs typeface="Tahoma" pitchFamily="34" charset="0"/>
            </a:endParaRPr>
          </a:p>
          <a:p>
            <a:pPr>
              <a:buFont typeface="Wingdings" pitchFamily="2" charset="2"/>
              <a:buChar char="§"/>
            </a:pPr>
            <a:r>
              <a:rPr lang="en-US" sz="1600" dirty="0" smtClean="0">
                <a:latin typeface="Tahoma" pitchFamily="34" charset="0"/>
                <a:ea typeface="Tahoma" pitchFamily="34" charset="0"/>
                <a:cs typeface="Tahoma" pitchFamily="34" charset="0"/>
              </a:rPr>
              <a:t>  We should provide daily prayers for individuals who are beyond human help. </a:t>
            </a:r>
          </a:p>
          <a:p>
            <a:endParaRPr lang="en-US" sz="1600" dirty="0" smtClean="0">
              <a:latin typeface="Tahoma" pitchFamily="34" charset="0"/>
              <a:ea typeface="Tahoma" pitchFamily="34" charset="0"/>
              <a:cs typeface="Tahoma" pitchFamily="34" charset="0"/>
            </a:endParaRPr>
          </a:p>
          <a:p>
            <a:pPr>
              <a:buFont typeface="Wingdings" pitchFamily="2" charset="2"/>
              <a:buChar char="§"/>
            </a:pPr>
            <a:r>
              <a:rPr lang="en-US" sz="1600" dirty="0" smtClean="0">
                <a:latin typeface="Tahoma" pitchFamily="34" charset="0"/>
                <a:ea typeface="Tahoma" pitchFamily="34" charset="0"/>
                <a:cs typeface="Tahoma" pitchFamily="34" charset="0"/>
              </a:rPr>
              <a:t>   Promotion of regular and effective communication.  According to Michael Armstrong (2000), communication is one of the dynamics in the entire field of organizational behavior because human beings spend nearly 70% of their time communicating either by speaking, listening, reading or writing. </a:t>
            </a:r>
          </a:p>
          <a:p>
            <a:pPr>
              <a:buFont typeface="Wingdings" pitchFamily="2" charset="2"/>
              <a:buChar char="§"/>
            </a:pPr>
            <a:endParaRPr lang="en-US" sz="1600"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r>
              <a:rPr lang="en-US" sz="2600" b="1" dirty="0" smtClean="0">
                <a:latin typeface="Tahoma" pitchFamily="34" charset="0"/>
                <a:ea typeface="Tahoma" pitchFamily="34" charset="0"/>
                <a:cs typeface="Tahoma" pitchFamily="34" charset="0"/>
              </a:rPr>
              <a:t>CONCLUSION</a:t>
            </a:r>
            <a:r>
              <a:rPr lang="en-US" b="1" dirty="0" smtClean="0"/>
              <a:t/>
            </a:r>
            <a:br>
              <a:rPr lang="en-US" b="1" dirty="0" smtClean="0"/>
            </a:br>
            <a:endParaRPr lang="en-US" b="1" dirty="0"/>
          </a:p>
        </p:txBody>
      </p:sp>
      <p:sp>
        <p:nvSpPr>
          <p:cNvPr id="4" name="TextBox 3"/>
          <p:cNvSpPr txBox="1"/>
          <p:nvPr/>
        </p:nvSpPr>
        <p:spPr>
          <a:xfrm>
            <a:off x="381000" y="838200"/>
            <a:ext cx="8382000" cy="1815882"/>
          </a:xfrm>
          <a:prstGeom prst="rect">
            <a:avLst/>
          </a:prstGeom>
          <a:noFill/>
        </p:spPr>
        <p:txBody>
          <a:bodyPr wrap="square" rtlCol="0">
            <a:spAutoFit/>
          </a:bodyPr>
          <a:lstStyle/>
          <a:p>
            <a:r>
              <a:rPr lang="en-US" sz="1600" dirty="0" smtClean="0">
                <a:latin typeface="Tahoma" pitchFamily="34" charset="0"/>
                <a:ea typeface="Tahoma" pitchFamily="34" charset="0"/>
                <a:cs typeface="Tahoma" pitchFamily="34" charset="0"/>
              </a:rPr>
              <a:t>I may not say it all because all should be said by you and others when all must be said.</a:t>
            </a:r>
          </a:p>
          <a:p>
            <a:endParaRPr lang="en-US" sz="1600" dirty="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If we don’t stand up for something, we shall fall for anything.</a:t>
            </a:r>
          </a:p>
          <a:p>
            <a:endParaRPr lang="en-US" sz="1600" dirty="0">
              <a:latin typeface="Tahoma" pitchFamily="34" charset="0"/>
              <a:ea typeface="Tahoma" pitchFamily="34" charset="0"/>
              <a:cs typeface="Tahoma" pitchFamily="34" charset="0"/>
            </a:endParaRPr>
          </a:p>
          <a:p>
            <a:r>
              <a:rPr lang="en-US" sz="1600" dirty="0" smtClean="0">
                <a:latin typeface="Tahoma" pitchFamily="34" charset="0"/>
                <a:ea typeface="Tahoma" pitchFamily="34" charset="0"/>
                <a:cs typeface="Tahoma" pitchFamily="34" charset="0"/>
              </a:rPr>
              <a:t>I say this for </a:t>
            </a:r>
            <a:r>
              <a:rPr lang="en-US" sz="1600" b="1" dirty="0" smtClean="0">
                <a:latin typeface="Tahoma" pitchFamily="34" charset="0"/>
                <a:ea typeface="Tahoma" pitchFamily="34" charset="0"/>
                <a:cs typeface="Tahoma" pitchFamily="34" charset="0"/>
              </a:rPr>
              <a:t>God and My Country </a:t>
            </a:r>
          </a:p>
          <a:p>
            <a:endParaRPr lang="en-US" sz="1600" b="1" dirty="0">
              <a:latin typeface="Tahoma" pitchFamily="34" charset="0"/>
              <a:ea typeface="Tahoma" pitchFamily="34" charset="0"/>
              <a:cs typeface="Tahoma" pitchFamily="34" charset="0"/>
            </a:endParaRPr>
          </a:p>
          <a:p>
            <a:r>
              <a:rPr lang="en-US" sz="1600" b="1" dirty="0" smtClean="0">
                <a:latin typeface="Tahoma" pitchFamily="34" charset="0"/>
                <a:ea typeface="Tahoma" pitchFamily="34" charset="0"/>
                <a:cs typeface="Tahoma" pitchFamily="34" charset="0"/>
              </a:rPr>
              <a:t>Thank you.</a:t>
            </a:r>
            <a:endParaRPr lang="en-US" sz="1600" b="1"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r>
              <a:rPr lang="en-US" sz="2900" b="1" dirty="0" smtClean="0">
                <a:latin typeface="Tahoma" pitchFamily="34" charset="0"/>
                <a:ea typeface="Tahoma" pitchFamily="34" charset="0"/>
                <a:cs typeface="Tahoma" pitchFamily="34" charset="0"/>
              </a:rPr>
              <a:t>REFERENCES.</a:t>
            </a:r>
            <a:r>
              <a:rPr lang="en-US" sz="2900" dirty="0" smtClean="0">
                <a:latin typeface="Tahoma" pitchFamily="34" charset="0"/>
                <a:ea typeface="Tahoma" pitchFamily="34" charset="0"/>
                <a:cs typeface="Tahoma" pitchFamily="34" charset="0"/>
              </a:rPr>
              <a:t> </a:t>
            </a:r>
            <a:r>
              <a:rPr lang="en-US" dirty="0" smtClean="0"/>
              <a:t/>
            </a:r>
            <a:br>
              <a:rPr lang="en-US" dirty="0" smtClean="0"/>
            </a:br>
            <a:endParaRPr lang="en-US" dirty="0"/>
          </a:p>
        </p:txBody>
      </p:sp>
      <p:sp>
        <p:nvSpPr>
          <p:cNvPr id="3" name="TextBox 2"/>
          <p:cNvSpPr txBox="1"/>
          <p:nvPr/>
        </p:nvSpPr>
        <p:spPr>
          <a:xfrm>
            <a:off x="0" y="914400"/>
            <a:ext cx="8305800" cy="4355038"/>
          </a:xfrm>
          <a:prstGeom prst="rect">
            <a:avLst/>
          </a:prstGeom>
          <a:noFill/>
        </p:spPr>
        <p:txBody>
          <a:bodyPr wrap="square" rtlCol="0">
            <a:spAutoFit/>
          </a:bodyPr>
          <a:lstStyle/>
          <a:p>
            <a:pPr marL="342900" indent="-342900">
              <a:lnSpc>
                <a:spcPct val="150000"/>
              </a:lnSpc>
            </a:pPr>
            <a:r>
              <a:rPr lang="en-US" sz="1600" dirty="0" smtClean="0">
                <a:latin typeface="Tahoma" pitchFamily="34" charset="0"/>
                <a:ea typeface="Tahoma" pitchFamily="34" charset="0"/>
                <a:cs typeface="Tahoma" pitchFamily="34" charset="0"/>
              </a:rPr>
              <a:t>	Constitution of the Republic of Uganda , 1995.</a:t>
            </a:r>
          </a:p>
          <a:p>
            <a:pPr marL="342900" indent="-342900">
              <a:lnSpc>
                <a:spcPct val="150000"/>
              </a:lnSpc>
            </a:pPr>
            <a:endParaRPr lang="en-US" sz="1050" dirty="0" smtClean="0">
              <a:latin typeface="Tahoma" pitchFamily="34" charset="0"/>
              <a:ea typeface="Tahoma" pitchFamily="34" charset="0"/>
              <a:cs typeface="Tahoma" pitchFamily="34" charset="0"/>
            </a:endParaRPr>
          </a:p>
          <a:p>
            <a:pPr marL="342900" indent="-342900">
              <a:lnSpc>
                <a:spcPct val="150000"/>
              </a:lnSpc>
            </a:pPr>
            <a:r>
              <a:rPr lang="en-US" sz="1600" dirty="0" smtClean="0">
                <a:latin typeface="Tahoma" pitchFamily="34" charset="0"/>
                <a:ea typeface="Tahoma" pitchFamily="34" charset="0"/>
                <a:cs typeface="Tahoma" pitchFamily="34" charset="0"/>
              </a:rPr>
              <a:t>	VSO – Uganda strategy (2012 – 2015).</a:t>
            </a:r>
          </a:p>
          <a:p>
            <a:pPr marL="342900" indent="-342900">
              <a:lnSpc>
                <a:spcPct val="150000"/>
              </a:lnSpc>
            </a:pPr>
            <a:endParaRPr lang="en-US" sz="1050" dirty="0" smtClean="0">
              <a:latin typeface="Tahoma" pitchFamily="34" charset="0"/>
              <a:ea typeface="Tahoma" pitchFamily="34" charset="0"/>
              <a:cs typeface="Tahoma" pitchFamily="34" charset="0"/>
            </a:endParaRPr>
          </a:p>
          <a:p>
            <a:pPr marL="342900" indent="-342900">
              <a:lnSpc>
                <a:spcPct val="150000"/>
              </a:lnSpc>
            </a:pPr>
            <a:r>
              <a:rPr lang="en-US" sz="1600" dirty="0" smtClean="0">
                <a:latin typeface="Tahoma" pitchFamily="34" charset="0"/>
                <a:ea typeface="Tahoma" pitchFamily="34" charset="0"/>
                <a:cs typeface="Tahoma" pitchFamily="34" charset="0"/>
              </a:rPr>
              <a:t>	Alexander, R(2004) still no pedagogy? Principle, Pragmatism and Compliance in Primary Education, Cambridge Journal of Education, 34(</a:t>
            </a:r>
            <a:r>
              <a:rPr lang="en-US" sz="1600"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7-33.</a:t>
            </a:r>
          </a:p>
          <a:p>
            <a:pPr marL="342900" indent="-342900">
              <a:lnSpc>
                <a:spcPct val="150000"/>
              </a:lnSpc>
            </a:pPr>
            <a:endParaRPr lang="en-US" sz="1050" dirty="0" smtClean="0">
              <a:latin typeface="Tahoma" pitchFamily="34" charset="0"/>
              <a:ea typeface="Tahoma" pitchFamily="34" charset="0"/>
              <a:cs typeface="Tahoma" pitchFamily="34" charset="0"/>
            </a:endParaRPr>
          </a:p>
          <a:p>
            <a:pPr marL="342900" indent="-342900">
              <a:lnSpc>
                <a:spcPct val="150000"/>
              </a:lnSpc>
            </a:pPr>
            <a:r>
              <a:rPr lang="en-US" sz="1600" dirty="0" smtClean="0">
                <a:latin typeface="Tahoma" pitchFamily="34" charset="0"/>
                <a:ea typeface="Tahoma" pitchFamily="34" charset="0"/>
                <a:cs typeface="Tahoma" pitchFamily="34" charset="0"/>
              </a:rPr>
              <a:t> 	Handbook .2005, Forum for African Women Educationalists (FAWE)</a:t>
            </a:r>
            <a:r>
              <a:rPr lang="en-US" sz="1600" i="1" dirty="0" smtClean="0">
                <a:latin typeface="Tahoma" pitchFamily="34" charset="0"/>
                <a:ea typeface="Tahoma" pitchFamily="34" charset="0"/>
                <a:cs typeface="Tahoma" pitchFamily="34" charset="0"/>
              </a:rPr>
              <a:t> </a:t>
            </a:r>
            <a:r>
              <a:rPr lang="en-US" sz="1600" dirty="0" smtClean="0">
                <a:latin typeface="Tahoma" pitchFamily="34" charset="0"/>
                <a:ea typeface="Tahoma" pitchFamily="34" charset="0"/>
                <a:cs typeface="Tahoma" pitchFamily="34" charset="0"/>
              </a:rPr>
              <a:t>By </a:t>
            </a:r>
            <a:r>
              <a:rPr lang="en-US" sz="1600" dirty="0" err="1" smtClean="0">
                <a:latin typeface="Tahoma" pitchFamily="34" charset="0"/>
                <a:ea typeface="Tahoma" pitchFamily="34" charset="0"/>
                <a:cs typeface="Tahoma" pitchFamily="34" charset="0"/>
              </a:rPr>
              <a:t>Penina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Mlama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Marema</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Dioum</a:t>
            </a:r>
            <a:r>
              <a:rPr lang="en-US" sz="1600" dirty="0" smtClean="0">
                <a:latin typeface="Tahoma" pitchFamily="34" charset="0"/>
                <a:ea typeface="Tahoma" pitchFamily="34" charset="0"/>
                <a:cs typeface="Tahoma" pitchFamily="34" charset="0"/>
              </a:rPr>
              <a:t>, Herbert </a:t>
            </a:r>
            <a:r>
              <a:rPr lang="en-US" sz="1600" dirty="0" err="1" smtClean="0">
                <a:latin typeface="Tahoma" pitchFamily="34" charset="0"/>
                <a:ea typeface="Tahoma" pitchFamily="34" charset="0"/>
                <a:cs typeface="Tahoma" pitchFamily="34" charset="0"/>
              </a:rPr>
              <a:t>Makoye</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Lornah</a:t>
            </a:r>
            <a:r>
              <a:rPr lang="en-US" sz="1600" dirty="0" smtClean="0">
                <a:latin typeface="Tahoma" pitchFamily="34" charset="0"/>
                <a:ea typeface="Tahoma" pitchFamily="34" charset="0"/>
                <a:cs typeface="Tahoma" pitchFamily="34" charset="0"/>
              </a:rPr>
              <a:t> </a:t>
            </a:r>
            <a:r>
              <a:rPr lang="en-US" sz="1600" dirty="0" err="1" smtClean="0">
                <a:latin typeface="Tahoma" pitchFamily="34" charset="0"/>
                <a:ea typeface="Tahoma" pitchFamily="34" charset="0"/>
                <a:cs typeface="Tahoma" pitchFamily="34" charset="0"/>
              </a:rPr>
              <a:t>Murage</a:t>
            </a:r>
            <a:r>
              <a:rPr lang="en-US" sz="1600" dirty="0" smtClean="0">
                <a:latin typeface="Tahoma" pitchFamily="34" charset="0"/>
                <a:ea typeface="Tahoma" pitchFamily="34" charset="0"/>
                <a:cs typeface="Tahoma" pitchFamily="34" charset="0"/>
              </a:rPr>
              <a:t>, Margaret </a:t>
            </a:r>
            <a:r>
              <a:rPr lang="en-US" sz="1600" dirty="0" err="1" smtClean="0">
                <a:latin typeface="Tahoma" pitchFamily="34" charset="0"/>
                <a:ea typeface="Tahoma" pitchFamily="34" charset="0"/>
                <a:cs typeface="Tahoma" pitchFamily="34" charset="0"/>
              </a:rPr>
              <a:t>Wagah</a:t>
            </a:r>
            <a:r>
              <a:rPr lang="en-US" sz="1600" dirty="0" smtClean="0">
                <a:latin typeface="Tahoma" pitchFamily="34" charset="0"/>
                <a:ea typeface="Tahoma" pitchFamily="34" charset="0"/>
                <a:cs typeface="Tahoma" pitchFamily="34" charset="0"/>
              </a:rPr>
              <a:t> and Rose </a:t>
            </a:r>
            <a:r>
              <a:rPr lang="en-US" sz="1600" dirty="0" err="1" smtClean="0">
                <a:latin typeface="Tahoma" pitchFamily="34" charset="0"/>
                <a:ea typeface="Tahoma" pitchFamily="34" charset="0"/>
                <a:cs typeface="Tahoma" pitchFamily="34" charset="0"/>
              </a:rPr>
              <a:t>Washika</a:t>
            </a:r>
            <a:r>
              <a:rPr lang="en-US" sz="1600" dirty="0" smtClean="0">
                <a:latin typeface="Tahoma" pitchFamily="34" charset="0"/>
                <a:ea typeface="Tahoma" pitchFamily="34" charset="0"/>
                <a:cs typeface="Tahoma" pitchFamily="34" charset="0"/>
              </a:rPr>
              <a:t>.</a:t>
            </a:r>
          </a:p>
          <a:p>
            <a:pPr marL="342900" indent="-342900">
              <a:lnSpc>
                <a:spcPct val="150000"/>
              </a:lnSpc>
            </a:pPr>
            <a:endParaRPr lang="en-US" sz="1100" dirty="0" smtClean="0">
              <a:latin typeface="Tahoma" pitchFamily="34" charset="0"/>
              <a:ea typeface="Tahoma" pitchFamily="34" charset="0"/>
              <a:cs typeface="Tahoma" pitchFamily="34" charset="0"/>
            </a:endParaRPr>
          </a:p>
          <a:p>
            <a:pPr marL="342900" indent="-342900">
              <a:lnSpc>
                <a:spcPct val="150000"/>
              </a:lnSpc>
            </a:pPr>
            <a:r>
              <a:rPr lang="en-US" sz="1600" dirty="0" smtClean="0">
                <a:latin typeface="Tahoma" pitchFamily="34" charset="0"/>
                <a:ea typeface="Tahoma" pitchFamily="34" charset="0"/>
                <a:cs typeface="Tahoma" pitchFamily="34" charset="0"/>
              </a:rPr>
              <a:t>	Armstrong, M. (2000) How to be an even better manage, Universal Bookstall New Delhi.</a:t>
            </a:r>
          </a:p>
          <a:p>
            <a:pPr marL="342900" indent="-342900">
              <a:buFont typeface="+mj-lt"/>
              <a:buAutoNum type="arabicPeriod"/>
            </a:pPr>
            <a:endParaRPr lang="en-US" sz="1600" dirty="0">
              <a:latin typeface="Tahoma" pitchFamily="34" charset="0"/>
              <a:ea typeface="Tahoma" pitchFamily="34" charset="0"/>
              <a:cs typeface="Tahoma" pitchFamily="34" charset="0"/>
            </a:endParaRPr>
          </a:p>
        </p:txBody>
      </p:sp>
    </p:spTree>
  </p:cSld>
  <p:clrMapOvr>
    <a:masterClrMapping/>
  </p:clrMapOvr>
  <p:transition spd="med">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569</TotalTime>
  <Words>970</Words>
  <Application>Microsoft Office PowerPoint</Application>
  <PresentationFormat>On-screen Show (4:3)</PresentationFormat>
  <Paragraphs>82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         A PAPER PRESENTED AT A ONE DAY CONFERENCE  ON EDUCATION AND TRAINING AT MAKERERE UNIVERSITY KAMPALA  ON 19TH FEB, 2015   ON    GENDER SENSITIVE PEDAGOGIES AND THE NEED  FOR FEMALE INVOLVEMENT IN EDUCATION.   BY  ENYUTU SAMUEL PRINCIPAL – SOROTI CORE PTC   </vt:lpstr>
      <vt:lpstr>INTRODUCTION.</vt:lpstr>
      <vt:lpstr>APPRECIATION </vt:lpstr>
      <vt:lpstr>GENDER SENSITIVE PEDAGOGIES. </vt:lpstr>
      <vt:lpstr>FEMALE INVOLVEMENT IN EDUCATION </vt:lpstr>
      <vt:lpstr>CHALLENGES  </vt:lpstr>
      <vt:lpstr>RECOMMENDATIONS </vt:lpstr>
      <vt:lpstr>CONCLUSION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STENO</dc:creator>
  <cp:lastModifiedBy>hkabejja</cp:lastModifiedBy>
  <cp:revision>62</cp:revision>
  <dcterms:created xsi:type="dcterms:W3CDTF">2015-02-16T07:02:53Z</dcterms:created>
  <dcterms:modified xsi:type="dcterms:W3CDTF">2015-02-22T21:46:16Z</dcterms:modified>
</cp:coreProperties>
</file>