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59" r:id="rId5"/>
    <p:sldId id="261" r:id="rId6"/>
    <p:sldId id="262" r:id="rId7"/>
    <p:sldId id="263" r:id="rId8"/>
    <p:sldId id="264" r:id="rId9"/>
    <p:sldId id="265" r:id="rId10"/>
    <p:sldId id="266" r:id="rId11"/>
    <p:sldId id="267" r:id="rId12"/>
    <p:sldId id="270"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8B1C98-D2E2-4856-89B3-920E50769737}" type="datetimeFigureOut">
              <a:rPr lang="en-US" smtClean="0"/>
              <a:t>6/15/2015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55A21B-E4CB-4C22-BF02-1224195E71CF}" type="slidenum">
              <a:rPr lang="en-US" smtClean="0"/>
              <a:t>‹#›</a:t>
            </a:fld>
            <a:endParaRPr lang="en-US"/>
          </a:p>
        </p:txBody>
      </p:sp>
    </p:spTree>
    <p:extLst>
      <p:ext uri="{BB962C8B-B14F-4D97-AF65-F5344CB8AC3E}">
        <p14:creationId xmlns:p14="http://schemas.microsoft.com/office/powerpoint/2010/main" val="4841213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D55A21B-E4CB-4C22-BF02-1224195E71CF}" type="slidenum">
              <a:rPr lang="en-US" smtClean="0"/>
              <a:t>1</a:t>
            </a:fld>
            <a:endParaRPr lang="en-US"/>
          </a:p>
        </p:txBody>
      </p:sp>
    </p:spTree>
    <p:extLst>
      <p:ext uri="{BB962C8B-B14F-4D97-AF65-F5344CB8AC3E}">
        <p14:creationId xmlns:p14="http://schemas.microsoft.com/office/powerpoint/2010/main" val="14628379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D55A21B-E4CB-4C22-BF02-1224195E71CF}" type="slidenum">
              <a:rPr lang="en-US" smtClean="0"/>
              <a:t>6</a:t>
            </a:fld>
            <a:endParaRPr lang="en-US"/>
          </a:p>
        </p:txBody>
      </p:sp>
    </p:spTree>
    <p:extLst>
      <p:ext uri="{BB962C8B-B14F-4D97-AF65-F5344CB8AC3E}">
        <p14:creationId xmlns:p14="http://schemas.microsoft.com/office/powerpoint/2010/main" val="24220900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D457DDC-E9F7-4EBC-8081-752A7FC0C6ED}" type="datetimeFigureOut">
              <a:rPr lang="en-US" smtClean="0"/>
              <a:t>6/15/2015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C8CF73-E67E-4BF1-AE03-173DDF66B036}" type="slidenum">
              <a:rPr lang="en-US" smtClean="0"/>
              <a:t>‹#›</a:t>
            </a:fld>
            <a:endParaRPr lang="en-US"/>
          </a:p>
        </p:txBody>
      </p:sp>
    </p:spTree>
    <p:extLst>
      <p:ext uri="{BB962C8B-B14F-4D97-AF65-F5344CB8AC3E}">
        <p14:creationId xmlns:p14="http://schemas.microsoft.com/office/powerpoint/2010/main" val="5240302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457DDC-E9F7-4EBC-8081-752A7FC0C6ED}" type="datetimeFigureOut">
              <a:rPr lang="en-US" smtClean="0"/>
              <a:t>6/15/2015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C8CF73-E67E-4BF1-AE03-173DDF66B036}" type="slidenum">
              <a:rPr lang="en-US" smtClean="0"/>
              <a:t>‹#›</a:t>
            </a:fld>
            <a:endParaRPr lang="en-US"/>
          </a:p>
        </p:txBody>
      </p:sp>
    </p:spTree>
    <p:extLst>
      <p:ext uri="{BB962C8B-B14F-4D97-AF65-F5344CB8AC3E}">
        <p14:creationId xmlns:p14="http://schemas.microsoft.com/office/powerpoint/2010/main" val="1553451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457DDC-E9F7-4EBC-8081-752A7FC0C6ED}" type="datetimeFigureOut">
              <a:rPr lang="en-US" smtClean="0"/>
              <a:t>6/15/2015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C8CF73-E67E-4BF1-AE03-173DDF66B036}" type="slidenum">
              <a:rPr lang="en-US" smtClean="0"/>
              <a:t>‹#›</a:t>
            </a:fld>
            <a:endParaRPr lang="en-US"/>
          </a:p>
        </p:txBody>
      </p:sp>
    </p:spTree>
    <p:extLst>
      <p:ext uri="{BB962C8B-B14F-4D97-AF65-F5344CB8AC3E}">
        <p14:creationId xmlns:p14="http://schemas.microsoft.com/office/powerpoint/2010/main" val="2219981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457DDC-E9F7-4EBC-8081-752A7FC0C6ED}" type="datetimeFigureOut">
              <a:rPr lang="en-US" smtClean="0"/>
              <a:t>6/15/2015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C8CF73-E67E-4BF1-AE03-173DDF66B036}" type="slidenum">
              <a:rPr lang="en-US" smtClean="0"/>
              <a:t>‹#›</a:t>
            </a:fld>
            <a:endParaRPr lang="en-US"/>
          </a:p>
        </p:txBody>
      </p:sp>
    </p:spTree>
    <p:extLst>
      <p:ext uri="{BB962C8B-B14F-4D97-AF65-F5344CB8AC3E}">
        <p14:creationId xmlns:p14="http://schemas.microsoft.com/office/powerpoint/2010/main" val="550623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457DDC-E9F7-4EBC-8081-752A7FC0C6ED}" type="datetimeFigureOut">
              <a:rPr lang="en-US" smtClean="0"/>
              <a:t>6/15/2015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C8CF73-E67E-4BF1-AE03-173DDF66B036}" type="slidenum">
              <a:rPr lang="en-US" smtClean="0"/>
              <a:t>‹#›</a:t>
            </a:fld>
            <a:endParaRPr lang="en-US"/>
          </a:p>
        </p:txBody>
      </p:sp>
    </p:spTree>
    <p:extLst>
      <p:ext uri="{BB962C8B-B14F-4D97-AF65-F5344CB8AC3E}">
        <p14:creationId xmlns:p14="http://schemas.microsoft.com/office/powerpoint/2010/main" val="1250221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D457DDC-E9F7-4EBC-8081-752A7FC0C6ED}" type="datetimeFigureOut">
              <a:rPr lang="en-US" smtClean="0"/>
              <a:t>6/15/2015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C8CF73-E67E-4BF1-AE03-173DDF66B036}" type="slidenum">
              <a:rPr lang="en-US" smtClean="0"/>
              <a:t>‹#›</a:t>
            </a:fld>
            <a:endParaRPr lang="en-US"/>
          </a:p>
        </p:txBody>
      </p:sp>
    </p:spTree>
    <p:extLst>
      <p:ext uri="{BB962C8B-B14F-4D97-AF65-F5344CB8AC3E}">
        <p14:creationId xmlns:p14="http://schemas.microsoft.com/office/powerpoint/2010/main" val="22075685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D457DDC-E9F7-4EBC-8081-752A7FC0C6ED}" type="datetimeFigureOut">
              <a:rPr lang="en-US" smtClean="0"/>
              <a:t>6/15/2015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C8CF73-E67E-4BF1-AE03-173DDF66B036}" type="slidenum">
              <a:rPr lang="en-US" smtClean="0"/>
              <a:t>‹#›</a:t>
            </a:fld>
            <a:endParaRPr lang="en-US"/>
          </a:p>
        </p:txBody>
      </p:sp>
    </p:spTree>
    <p:extLst>
      <p:ext uri="{BB962C8B-B14F-4D97-AF65-F5344CB8AC3E}">
        <p14:creationId xmlns:p14="http://schemas.microsoft.com/office/powerpoint/2010/main" val="14241968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D457DDC-E9F7-4EBC-8081-752A7FC0C6ED}" type="datetimeFigureOut">
              <a:rPr lang="en-US" smtClean="0"/>
              <a:t>6/15/2015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C8CF73-E67E-4BF1-AE03-173DDF66B036}" type="slidenum">
              <a:rPr lang="en-US" smtClean="0"/>
              <a:t>‹#›</a:t>
            </a:fld>
            <a:endParaRPr lang="en-US"/>
          </a:p>
        </p:txBody>
      </p:sp>
    </p:spTree>
    <p:extLst>
      <p:ext uri="{BB962C8B-B14F-4D97-AF65-F5344CB8AC3E}">
        <p14:creationId xmlns:p14="http://schemas.microsoft.com/office/powerpoint/2010/main" val="7500791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457DDC-E9F7-4EBC-8081-752A7FC0C6ED}" type="datetimeFigureOut">
              <a:rPr lang="en-US" smtClean="0"/>
              <a:t>6/15/2015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C8CF73-E67E-4BF1-AE03-173DDF66B036}" type="slidenum">
              <a:rPr lang="en-US" smtClean="0"/>
              <a:t>‹#›</a:t>
            </a:fld>
            <a:endParaRPr lang="en-US"/>
          </a:p>
        </p:txBody>
      </p:sp>
    </p:spTree>
    <p:extLst>
      <p:ext uri="{BB962C8B-B14F-4D97-AF65-F5344CB8AC3E}">
        <p14:creationId xmlns:p14="http://schemas.microsoft.com/office/powerpoint/2010/main" val="398668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457DDC-E9F7-4EBC-8081-752A7FC0C6ED}" type="datetimeFigureOut">
              <a:rPr lang="en-US" smtClean="0"/>
              <a:t>6/15/2015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C8CF73-E67E-4BF1-AE03-173DDF66B036}" type="slidenum">
              <a:rPr lang="en-US" smtClean="0"/>
              <a:t>‹#›</a:t>
            </a:fld>
            <a:endParaRPr lang="en-US"/>
          </a:p>
        </p:txBody>
      </p:sp>
    </p:spTree>
    <p:extLst>
      <p:ext uri="{BB962C8B-B14F-4D97-AF65-F5344CB8AC3E}">
        <p14:creationId xmlns:p14="http://schemas.microsoft.com/office/powerpoint/2010/main" val="40966064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457DDC-E9F7-4EBC-8081-752A7FC0C6ED}" type="datetimeFigureOut">
              <a:rPr lang="en-US" smtClean="0"/>
              <a:t>6/15/2015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C8CF73-E67E-4BF1-AE03-173DDF66B036}" type="slidenum">
              <a:rPr lang="en-US" smtClean="0"/>
              <a:t>‹#›</a:t>
            </a:fld>
            <a:endParaRPr lang="en-US"/>
          </a:p>
        </p:txBody>
      </p:sp>
    </p:spTree>
    <p:extLst>
      <p:ext uri="{BB962C8B-B14F-4D97-AF65-F5344CB8AC3E}">
        <p14:creationId xmlns:p14="http://schemas.microsoft.com/office/powerpoint/2010/main" val="20218629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457DDC-E9F7-4EBC-8081-752A7FC0C6ED}" type="datetimeFigureOut">
              <a:rPr lang="en-US" smtClean="0"/>
              <a:t>6/15/2015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C8CF73-E67E-4BF1-AE03-173DDF66B036}" type="slidenum">
              <a:rPr lang="en-US" smtClean="0"/>
              <a:t>‹#›</a:t>
            </a:fld>
            <a:endParaRPr lang="en-US"/>
          </a:p>
        </p:txBody>
      </p:sp>
    </p:spTree>
    <p:extLst>
      <p:ext uri="{BB962C8B-B14F-4D97-AF65-F5344CB8AC3E}">
        <p14:creationId xmlns:p14="http://schemas.microsoft.com/office/powerpoint/2010/main" val="6333582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Aharoni" pitchFamily="2" charset="-79"/>
                <a:cs typeface="Aharoni" pitchFamily="2" charset="-79"/>
              </a:rPr>
              <a:t>Harnessing capacity for GLED  course delivery</a:t>
            </a:r>
            <a:endParaRPr lang="en-US" dirty="0">
              <a:latin typeface="Aharoni" pitchFamily="2" charset="-79"/>
              <a:cs typeface="Aharoni" pitchFamily="2" charset="-79"/>
            </a:endParaRPr>
          </a:p>
        </p:txBody>
      </p:sp>
      <p:sp>
        <p:nvSpPr>
          <p:cNvPr id="3" name="Subtitle 2"/>
          <p:cNvSpPr>
            <a:spLocks noGrp="1"/>
          </p:cNvSpPr>
          <p:nvPr>
            <p:ph type="subTitle" idx="1"/>
          </p:nvPr>
        </p:nvSpPr>
        <p:spPr/>
        <p:txBody>
          <a:bodyPr>
            <a:normAutofit fontScale="92500" lnSpcReduction="20000"/>
          </a:bodyPr>
          <a:lstStyle/>
          <a:p>
            <a:r>
              <a:rPr lang="en-US" dirty="0" smtClean="0"/>
              <a:t>GLED review workshop for staff &amp; resource persons</a:t>
            </a:r>
          </a:p>
          <a:p>
            <a:r>
              <a:rPr lang="en-US" dirty="0" smtClean="0"/>
              <a:t>June 15, 2015, </a:t>
            </a:r>
            <a:r>
              <a:rPr lang="en-US" dirty="0" err="1" smtClean="0"/>
              <a:t>Metropole</a:t>
            </a:r>
            <a:r>
              <a:rPr lang="en-US" dirty="0" smtClean="0"/>
              <a:t> Hotel</a:t>
            </a:r>
          </a:p>
          <a:p>
            <a:r>
              <a:rPr lang="en-US" dirty="0" smtClean="0"/>
              <a:t>Tabitha </a:t>
            </a:r>
            <a:r>
              <a:rPr lang="en-US" dirty="0" err="1" smtClean="0"/>
              <a:t>Mulyampiti</a:t>
            </a:r>
            <a:endParaRPr lang="en-US" dirty="0"/>
          </a:p>
        </p:txBody>
      </p:sp>
    </p:spTree>
    <p:extLst>
      <p:ext uri="{BB962C8B-B14F-4D97-AF65-F5344CB8AC3E}">
        <p14:creationId xmlns:p14="http://schemas.microsoft.com/office/powerpoint/2010/main" val="13364849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fontScale="90000"/>
          </a:bodyPr>
          <a:lstStyle/>
          <a:p>
            <a:r>
              <a:rPr lang="en-US" dirty="0" smtClean="0">
                <a:latin typeface="Aharoni" pitchFamily="2" charset="-79"/>
                <a:cs typeface="Aharoni" pitchFamily="2" charset="-79"/>
              </a:rPr>
              <a:t>Invest in building managerial &amp; administrative capacity </a:t>
            </a:r>
            <a:endParaRPr lang="en-US" dirty="0">
              <a:latin typeface="Aharoni" pitchFamily="2" charset="-79"/>
              <a:cs typeface="Aharoni" pitchFamily="2" charset="-79"/>
            </a:endParaRPr>
          </a:p>
        </p:txBody>
      </p:sp>
      <p:sp>
        <p:nvSpPr>
          <p:cNvPr id="3" name="Content Placeholder 2"/>
          <p:cNvSpPr>
            <a:spLocks noGrp="1"/>
          </p:cNvSpPr>
          <p:nvPr>
            <p:ph idx="1"/>
          </p:nvPr>
        </p:nvSpPr>
        <p:spPr>
          <a:xfrm>
            <a:off x="457200" y="1447800"/>
            <a:ext cx="8229600" cy="4678363"/>
          </a:xfrm>
        </p:spPr>
        <p:txBody>
          <a:bodyPr/>
          <a:lstStyle/>
          <a:p>
            <a:pPr lvl="0"/>
            <a:r>
              <a:rPr lang="en-GB" dirty="0"/>
              <a:t>Assess managerial and administrative demands of delivering the course</a:t>
            </a:r>
            <a:endParaRPr lang="en-US" dirty="0"/>
          </a:p>
          <a:p>
            <a:pPr lvl="0"/>
            <a:r>
              <a:rPr lang="en-GB" dirty="0"/>
              <a:t>Consider possibility for engaging non-academic professionals</a:t>
            </a:r>
            <a:endParaRPr lang="en-US" dirty="0"/>
          </a:p>
          <a:p>
            <a:r>
              <a:rPr lang="en-GB" dirty="0"/>
              <a:t>Resourcing the administration department </a:t>
            </a:r>
            <a:endParaRPr lang="en-US" dirty="0"/>
          </a:p>
        </p:txBody>
      </p:sp>
    </p:spTree>
    <p:extLst>
      <p:ext uri="{BB962C8B-B14F-4D97-AF65-F5344CB8AC3E}">
        <p14:creationId xmlns:p14="http://schemas.microsoft.com/office/powerpoint/2010/main" val="37958068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r>
              <a:rPr lang="en-US" dirty="0" smtClean="0">
                <a:latin typeface="Aharoni" pitchFamily="2" charset="-79"/>
                <a:cs typeface="Aharoni" pitchFamily="2" charset="-79"/>
              </a:rPr>
              <a:t>Build capacity for M&amp;E</a:t>
            </a:r>
            <a:endParaRPr lang="en-US" dirty="0">
              <a:latin typeface="Aharoni" pitchFamily="2" charset="-79"/>
              <a:cs typeface="Aharoni" pitchFamily="2" charset="-79"/>
            </a:endParaRPr>
          </a:p>
        </p:txBody>
      </p:sp>
      <p:sp>
        <p:nvSpPr>
          <p:cNvPr id="3" name="Content Placeholder 2"/>
          <p:cNvSpPr>
            <a:spLocks noGrp="1"/>
          </p:cNvSpPr>
          <p:nvPr>
            <p:ph idx="1"/>
          </p:nvPr>
        </p:nvSpPr>
        <p:spPr>
          <a:xfrm>
            <a:off x="304800" y="1371600"/>
            <a:ext cx="8610600" cy="5257800"/>
          </a:xfrm>
        </p:spPr>
        <p:txBody>
          <a:bodyPr/>
          <a:lstStyle/>
          <a:p>
            <a:pPr lvl="0"/>
            <a:r>
              <a:rPr lang="en-GB" dirty="0" smtClean="0"/>
              <a:t>Develop an </a:t>
            </a:r>
            <a:r>
              <a:rPr lang="en-GB" dirty="0"/>
              <a:t>M&amp;E strategy and </a:t>
            </a:r>
            <a:r>
              <a:rPr lang="en-GB" dirty="0" smtClean="0"/>
              <a:t>implementation </a:t>
            </a:r>
            <a:r>
              <a:rPr lang="en-GB" dirty="0"/>
              <a:t>plan;</a:t>
            </a:r>
            <a:endParaRPr lang="en-US" dirty="0"/>
          </a:p>
          <a:p>
            <a:pPr lvl="0"/>
            <a:r>
              <a:rPr lang="en-GB" dirty="0" smtClean="0"/>
              <a:t>Develop </a:t>
            </a:r>
            <a:r>
              <a:rPr lang="en-GB" dirty="0"/>
              <a:t>M &amp; E tools for data collection </a:t>
            </a:r>
            <a:r>
              <a:rPr lang="en-GB" dirty="0" smtClean="0"/>
              <a:t>&amp; </a:t>
            </a:r>
            <a:r>
              <a:rPr lang="en-GB" dirty="0"/>
              <a:t>analysis</a:t>
            </a:r>
            <a:endParaRPr lang="en-US" dirty="0"/>
          </a:p>
          <a:p>
            <a:pPr lvl="0"/>
            <a:r>
              <a:rPr lang="en-GB" dirty="0" smtClean="0"/>
              <a:t>Orient </a:t>
            </a:r>
            <a:r>
              <a:rPr lang="en-GB" dirty="0"/>
              <a:t>staff towards the goals </a:t>
            </a:r>
            <a:r>
              <a:rPr lang="en-GB" dirty="0" smtClean="0"/>
              <a:t>&amp; </a:t>
            </a:r>
            <a:r>
              <a:rPr lang="en-GB" dirty="0"/>
              <a:t>objectives of M&amp;E</a:t>
            </a:r>
            <a:endParaRPr lang="en-US" dirty="0"/>
          </a:p>
          <a:p>
            <a:pPr lvl="0"/>
            <a:r>
              <a:rPr lang="en-GB" dirty="0" smtClean="0"/>
              <a:t>Document </a:t>
            </a:r>
            <a:r>
              <a:rPr lang="en-GB" dirty="0"/>
              <a:t>experiences </a:t>
            </a:r>
            <a:r>
              <a:rPr lang="en-GB" dirty="0" smtClean="0"/>
              <a:t>&amp; </a:t>
            </a:r>
            <a:r>
              <a:rPr lang="en-GB" dirty="0"/>
              <a:t>lessons learned.</a:t>
            </a:r>
            <a:endParaRPr lang="en-US" dirty="0"/>
          </a:p>
          <a:p>
            <a:endParaRPr lang="en-US" dirty="0"/>
          </a:p>
        </p:txBody>
      </p:sp>
    </p:spTree>
    <p:extLst>
      <p:ext uri="{BB962C8B-B14F-4D97-AF65-F5344CB8AC3E}">
        <p14:creationId xmlns:p14="http://schemas.microsoft.com/office/powerpoint/2010/main" val="23200513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923429"/>
            <a:ext cx="4876800" cy="5082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044952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3575" y="1331913"/>
            <a:ext cx="7815263" cy="419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2200" y="2362200"/>
            <a:ext cx="3886199" cy="358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920561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latin typeface="Aharoni" pitchFamily="2" charset="-79"/>
                <a:cs typeface="Aharoni" pitchFamily="2" charset="-79"/>
              </a:rPr>
              <a:t>Introduction </a:t>
            </a:r>
            <a:endParaRPr lang="en-US" dirty="0">
              <a:latin typeface="Aharoni" pitchFamily="2" charset="-79"/>
              <a:cs typeface="Aharoni" pitchFamily="2" charset="-79"/>
            </a:endParaRPr>
          </a:p>
        </p:txBody>
      </p:sp>
      <p:sp>
        <p:nvSpPr>
          <p:cNvPr id="3" name="Content Placeholder 2"/>
          <p:cNvSpPr>
            <a:spLocks noGrp="1"/>
          </p:cNvSpPr>
          <p:nvPr>
            <p:ph idx="1"/>
          </p:nvPr>
        </p:nvSpPr>
        <p:spPr>
          <a:xfrm>
            <a:off x="152400" y="1295400"/>
            <a:ext cx="8686800" cy="4754563"/>
          </a:xfrm>
        </p:spPr>
        <p:txBody>
          <a:bodyPr>
            <a:normAutofit fontScale="85000" lnSpcReduction="20000"/>
          </a:bodyPr>
          <a:lstStyle/>
          <a:p>
            <a:pPr marL="0" marR="0" indent="0">
              <a:lnSpc>
                <a:spcPct val="115000"/>
              </a:lnSpc>
              <a:spcBef>
                <a:spcPts val="0"/>
              </a:spcBef>
              <a:spcAft>
                <a:spcPts val="1000"/>
              </a:spcAft>
              <a:buNone/>
            </a:pPr>
            <a:r>
              <a:rPr lang="en-US" dirty="0" smtClean="0">
                <a:effectLst/>
                <a:latin typeface="Aharoni" pitchFamily="2" charset="-79"/>
                <a:ea typeface="Calibri"/>
                <a:cs typeface="Aharoni" pitchFamily="2" charset="-79"/>
              </a:rPr>
              <a:t>GLED is a multi-discipline, multi-stake holder and multi-pronged policy concern</a:t>
            </a:r>
          </a:p>
          <a:p>
            <a:pPr marL="0" marR="0" indent="0">
              <a:lnSpc>
                <a:spcPct val="115000"/>
              </a:lnSpc>
              <a:spcBef>
                <a:spcPts val="0"/>
              </a:spcBef>
              <a:spcAft>
                <a:spcPts val="1000"/>
              </a:spcAft>
              <a:buNone/>
            </a:pPr>
            <a:r>
              <a:rPr lang="en-US" sz="2800" dirty="0">
                <a:latin typeface="Aharoni" pitchFamily="2" charset="-79"/>
                <a:ea typeface="Calibri"/>
                <a:cs typeface="Aharoni" pitchFamily="2" charset="-79"/>
              </a:rPr>
              <a:t>	</a:t>
            </a:r>
            <a:r>
              <a:rPr lang="en-US" sz="2800" dirty="0" smtClean="0">
                <a:latin typeface="Aharoni" pitchFamily="2" charset="-79"/>
                <a:ea typeface="Calibri"/>
                <a:cs typeface="Aharoni" pitchFamily="2" charset="-79"/>
              </a:rPr>
              <a:t>local economic governance</a:t>
            </a:r>
          </a:p>
          <a:p>
            <a:pPr marL="0" marR="0" indent="0">
              <a:lnSpc>
                <a:spcPct val="115000"/>
              </a:lnSpc>
              <a:spcBef>
                <a:spcPts val="0"/>
              </a:spcBef>
              <a:spcAft>
                <a:spcPts val="1000"/>
              </a:spcAft>
              <a:buNone/>
            </a:pPr>
            <a:r>
              <a:rPr lang="en-US" sz="2800" dirty="0">
                <a:latin typeface="Aharoni" pitchFamily="2" charset="-79"/>
                <a:ea typeface="Calibri"/>
                <a:cs typeface="Aharoni" pitchFamily="2" charset="-79"/>
              </a:rPr>
              <a:t>	</a:t>
            </a:r>
            <a:r>
              <a:rPr lang="en-US" sz="2800" dirty="0" smtClean="0">
                <a:latin typeface="Aharoni" pitchFamily="2" charset="-79"/>
                <a:ea typeface="Calibri"/>
                <a:cs typeface="Aharoni" pitchFamily="2" charset="-79"/>
              </a:rPr>
              <a:t>locality development</a:t>
            </a:r>
          </a:p>
          <a:p>
            <a:pPr marL="0" marR="0" indent="0">
              <a:lnSpc>
                <a:spcPct val="115000"/>
              </a:lnSpc>
              <a:spcBef>
                <a:spcPts val="0"/>
              </a:spcBef>
              <a:spcAft>
                <a:spcPts val="1000"/>
              </a:spcAft>
              <a:buNone/>
            </a:pPr>
            <a:r>
              <a:rPr lang="en-US" sz="2800" dirty="0">
                <a:latin typeface="Aharoni" pitchFamily="2" charset="-79"/>
                <a:ea typeface="Calibri"/>
                <a:cs typeface="Aharoni" pitchFamily="2" charset="-79"/>
              </a:rPr>
              <a:t>	</a:t>
            </a:r>
            <a:r>
              <a:rPr lang="en-US" sz="2800" dirty="0" smtClean="0">
                <a:latin typeface="Aharoni" pitchFamily="2" charset="-79"/>
                <a:ea typeface="Calibri"/>
                <a:cs typeface="Aharoni" pitchFamily="2" charset="-79"/>
              </a:rPr>
              <a:t>enterprise development</a:t>
            </a:r>
          </a:p>
          <a:p>
            <a:pPr marL="0" marR="0" indent="0">
              <a:lnSpc>
                <a:spcPct val="115000"/>
              </a:lnSpc>
              <a:spcBef>
                <a:spcPts val="0"/>
              </a:spcBef>
              <a:spcAft>
                <a:spcPts val="1000"/>
              </a:spcAft>
              <a:buNone/>
            </a:pPr>
            <a:r>
              <a:rPr lang="en-US" sz="2800" dirty="0" smtClean="0">
                <a:latin typeface="Aharoni" pitchFamily="2" charset="-79"/>
                <a:ea typeface="Calibri"/>
                <a:cs typeface="Aharoni" pitchFamily="2" charset="-79"/>
              </a:rPr>
              <a:t>So?</a:t>
            </a:r>
          </a:p>
          <a:p>
            <a:pPr marL="0" indent="0">
              <a:lnSpc>
                <a:spcPct val="115000"/>
              </a:lnSpc>
              <a:spcBef>
                <a:spcPts val="0"/>
              </a:spcBef>
              <a:spcAft>
                <a:spcPts val="1000"/>
              </a:spcAft>
              <a:buNone/>
            </a:pPr>
            <a:r>
              <a:rPr lang="en-US" sz="2800" dirty="0" smtClean="0">
                <a:latin typeface="Aharoni" pitchFamily="2" charset="-79"/>
                <a:ea typeface="Calibri"/>
                <a:cs typeface="Aharoni" pitchFamily="2" charset="-79"/>
              </a:rPr>
              <a:t>The need to pump-up built-up experience for the next 	bold steps</a:t>
            </a:r>
          </a:p>
          <a:p>
            <a:pPr marL="0" marR="0" indent="0">
              <a:lnSpc>
                <a:spcPct val="115000"/>
              </a:lnSpc>
              <a:spcBef>
                <a:spcPts val="0"/>
              </a:spcBef>
              <a:spcAft>
                <a:spcPts val="1000"/>
              </a:spcAft>
              <a:buNone/>
            </a:pPr>
            <a:endParaRPr lang="en-US" sz="2800" dirty="0" smtClean="0">
              <a:latin typeface="Aharoni" pitchFamily="2" charset="-79"/>
              <a:ea typeface="Calibri"/>
              <a:cs typeface="Aharoni" pitchFamily="2" charset="-79"/>
            </a:endParaRPr>
          </a:p>
          <a:p>
            <a:pPr marL="0" marR="0" indent="0">
              <a:lnSpc>
                <a:spcPct val="115000"/>
              </a:lnSpc>
              <a:spcBef>
                <a:spcPts val="0"/>
              </a:spcBef>
              <a:spcAft>
                <a:spcPts val="1000"/>
              </a:spcAft>
              <a:buNone/>
            </a:pPr>
            <a:r>
              <a:rPr lang="en-US" sz="2800" dirty="0">
                <a:latin typeface="Aharoni" pitchFamily="2" charset="-79"/>
                <a:ea typeface="Calibri"/>
                <a:cs typeface="Aharoni" pitchFamily="2" charset="-79"/>
              </a:rPr>
              <a:t>	</a:t>
            </a:r>
          </a:p>
          <a:p>
            <a:pPr marL="0" indent="0">
              <a:buNone/>
            </a:pPr>
            <a:endParaRPr lang="en-US" dirty="0"/>
          </a:p>
        </p:txBody>
      </p:sp>
    </p:spTree>
    <p:extLst>
      <p:ext uri="{BB962C8B-B14F-4D97-AF65-F5344CB8AC3E}">
        <p14:creationId xmlns:p14="http://schemas.microsoft.com/office/powerpoint/2010/main" val="2688153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latin typeface="Aharoni" pitchFamily="2" charset="-79"/>
                <a:cs typeface="Aharoni" pitchFamily="2" charset="-79"/>
              </a:rPr>
              <a:t>Objectives</a:t>
            </a:r>
            <a:r>
              <a:rPr lang="en-US" dirty="0" smtClean="0"/>
              <a:t> </a:t>
            </a:r>
            <a:endParaRPr lang="en-US" dirty="0"/>
          </a:p>
        </p:txBody>
      </p:sp>
      <p:sp>
        <p:nvSpPr>
          <p:cNvPr id="3" name="Content Placeholder 2"/>
          <p:cNvSpPr>
            <a:spLocks noGrp="1"/>
          </p:cNvSpPr>
          <p:nvPr>
            <p:ph sz="half" idx="1"/>
          </p:nvPr>
        </p:nvSpPr>
        <p:spPr>
          <a:xfrm>
            <a:off x="152400" y="1066800"/>
            <a:ext cx="4114800" cy="4983163"/>
          </a:xfrm>
        </p:spPr>
        <p:txBody>
          <a:bodyPr>
            <a:normAutofit fontScale="92500"/>
          </a:bodyPr>
          <a:lstStyle/>
          <a:p>
            <a:pPr marL="0" indent="0">
              <a:buNone/>
            </a:pPr>
            <a:r>
              <a:rPr lang="en-US" dirty="0" smtClean="0">
                <a:effectLst/>
                <a:latin typeface="Aharoni" pitchFamily="2" charset="-79"/>
                <a:ea typeface="Calibri"/>
                <a:cs typeface="Aharoni" pitchFamily="2" charset="-79"/>
              </a:rPr>
              <a:t>Lay out a plan for solidifying the successes</a:t>
            </a:r>
            <a:endParaRPr lang="en-US" dirty="0">
              <a:latin typeface="Aharoni" pitchFamily="2" charset="-79"/>
              <a:cs typeface="Aharoni" pitchFamily="2" charset="-79"/>
            </a:endParaRPr>
          </a:p>
        </p:txBody>
      </p:sp>
      <p:sp>
        <p:nvSpPr>
          <p:cNvPr id="4" name="Content Placeholder 3"/>
          <p:cNvSpPr>
            <a:spLocks noGrp="1"/>
          </p:cNvSpPr>
          <p:nvPr>
            <p:ph sz="half" idx="2"/>
          </p:nvPr>
        </p:nvSpPr>
        <p:spPr>
          <a:xfrm>
            <a:off x="4495800" y="1143000"/>
            <a:ext cx="4495800" cy="5486400"/>
          </a:xfrm>
        </p:spPr>
        <p:txBody>
          <a:bodyPr>
            <a:normAutofit fontScale="92500"/>
          </a:bodyPr>
          <a:lstStyle/>
          <a:p>
            <a:pPr marL="514350" lvl="0" indent="-514350">
              <a:buFont typeface="+mj-lt"/>
              <a:buAutoNum type="arabicPeriod"/>
            </a:pPr>
            <a:r>
              <a:rPr lang="en-GB" dirty="0"/>
              <a:t>Develop a strategic direction for the next phase in LED implementation and </a:t>
            </a:r>
            <a:r>
              <a:rPr lang="en-GB" dirty="0" smtClean="0"/>
              <a:t>re-focus objectives</a:t>
            </a:r>
            <a:endParaRPr lang="en-US" dirty="0"/>
          </a:p>
          <a:p>
            <a:pPr marL="514350" lvl="0" indent="-514350">
              <a:buFont typeface="+mj-lt"/>
              <a:buAutoNum type="arabicPeriod"/>
            </a:pPr>
            <a:r>
              <a:rPr lang="en-GB" dirty="0"/>
              <a:t>Set out a plan for implementation </a:t>
            </a:r>
            <a:r>
              <a:rPr lang="en-GB" dirty="0" smtClean="0"/>
              <a:t>&amp; </a:t>
            </a:r>
            <a:r>
              <a:rPr lang="en-GB" dirty="0"/>
              <a:t>resource </a:t>
            </a:r>
            <a:r>
              <a:rPr lang="en-GB" dirty="0" smtClean="0"/>
              <a:t>mobilisation</a:t>
            </a:r>
            <a:endParaRPr lang="en-US" dirty="0"/>
          </a:p>
          <a:p>
            <a:pPr marL="514350" lvl="0" indent="-514350">
              <a:buFont typeface="+mj-lt"/>
              <a:buAutoNum type="arabicPeriod"/>
            </a:pPr>
            <a:r>
              <a:rPr lang="en-GB" dirty="0" smtClean="0"/>
              <a:t>Assess internal readiness &amp; engage &amp; </a:t>
            </a:r>
            <a:r>
              <a:rPr lang="en-GB" dirty="0"/>
              <a:t>orient partners </a:t>
            </a:r>
            <a:endParaRPr lang="en-GB" dirty="0" smtClean="0"/>
          </a:p>
          <a:p>
            <a:pPr marL="514350" lvl="0" indent="-514350">
              <a:buFont typeface="+mj-lt"/>
              <a:buAutoNum type="arabicPeriod"/>
            </a:pPr>
            <a:r>
              <a:rPr lang="en-GB" dirty="0" smtClean="0"/>
              <a:t>Re-build</a:t>
            </a:r>
            <a:r>
              <a:rPr lang="en-GB" dirty="0"/>
              <a:t>, re-brand </a:t>
            </a:r>
            <a:r>
              <a:rPr lang="en-GB" dirty="0" smtClean="0"/>
              <a:t>&amp; </a:t>
            </a:r>
            <a:r>
              <a:rPr lang="en-GB" dirty="0"/>
              <a:t>harness energies </a:t>
            </a:r>
            <a:r>
              <a:rPr lang="en-GB" dirty="0" smtClean="0"/>
              <a:t>&amp; </a:t>
            </a:r>
            <a:r>
              <a:rPr lang="en-GB" dirty="0"/>
              <a:t>positive spirits to emphatically re-package the GLED course.</a:t>
            </a:r>
            <a:endParaRPr lang="en-US" dirty="0"/>
          </a:p>
          <a:p>
            <a:pPr marL="514350" indent="-514350">
              <a:buFont typeface="+mj-lt"/>
              <a:buAutoNum type="arabicPeriod"/>
            </a:pPr>
            <a:endParaRPr lang="en-US" dirty="0"/>
          </a:p>
        </p:txBody>
      </p:sp>
    </p:spTree>
    <p:extLst>
      <p:ext uri="{BB962C8B-B14F-4D97-AF65-F5344CB8AC3E}">
        <p14:creationId xmlns:p14="http://schemas.microsoft.com/office/powerpoint/2010/main" val="1841121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0-#ppt_h/2"/>
                                          </p:val>
                                        </p:tav>
                                        <p:tav tm="100000">
                                          <p:val>
                                            <p:strVal val="#ppt_y"/>
                                          </p:val>
                                        </p:tav>
                                      </p:tavLst>
                                    </p:anim>
                                  </p:childTnLst>
                                </p:cTn>
                              </p:par>
                              <p:par>
                                <p:cTn id="15" presetID="2" presetClass="entr" presetSubtype="3" fill="hold" nodeType="with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 calcmode="lin" valueType="num">
                                      <p:cBhvr additive="base">
                                        <p:cTn id="17" dur="500" fill="hold"/>
                                        <p:tgtEl>
                                          <p:spTgt spid="4">
                                            <p:txEl>
                                              <p:pRg st="1" end="1"/>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4">
                                            <p:txEl>
                                              <p:pRg st="1" end="1"/>
                                            </p:txEl>
                                          </p:spTgt>
                                        </p:tgtEl>
                                        <p:attrNameLst>
                                          <p:attrName>ppt_y</p:attrName>
                                        </p:attrNameLst>
                                      </p:cBhvr>
                                      <p:tavLst>
                                        <p:tav tm="0">
                                          <p:val>
                                            <p:strVal val="0-#ppt_h/2"/>
                                          </p:val>
                                        </p:tav>
                                        <p:tav tm="100000">
                                          <p:val>
                                            <p:strVal val="#ppt_y"/>
                                          </p:val>
                                        </p:tav>
                                      </p:tavLst>
                                    </p:anim>
                                  </p:childTnLst>
                                </p:cTn>
                              </p:par>
                              <p:par>
                                <p:cTn id="19" presetID="2" presetClass="entr" presetSubtype="3" fill="hold" nodeType="with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additive="base">
                                        <p:cTn id="21" dur="500" fill="hold"/>
                                        <p:tgtEl>
                                          <p:spTgt spid="4">
                                            <p:txEl>
                                              <p:pRg st="2" end="2"/>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4">
                                            <p:txEl>
                                              <p:pRg st="2" end="2"/>
                                            </p:txEl>
                                          </p:spTgt>
                                        </p:tgtEl>
                                        <p:attrNameLst>
                                          <p:attrName>ppt_y</p:attrName>
                                        </p:attrNameLst>
                                      </p:cBhvr>
                                      <p:tavLst>
                                        <p:tav tm="0">
                                          <p:val>
                                            <p:strVal val="0-#ppt_h/2"/>
                                          </p:val>
                                        </p:tav>
                                        <p:tav tm="100000">
                                          <p:val>
                                            <p:strVal val="#ppt_y"/>
                                          </p:val>
                                        </p:tav>
                                      </p:tavLst>
                                    </p:anim>
                                  </p:childTnLst>
                                </p:cTn>
                              </p:par>
                              <p:par>
                                <p:cTn id="23" presetID="2" presetClass="entr" presetSubtype="3" fill="hold" nodeType="with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fontScale="90000"/>
          </a:bodyPr>
          <a:lstStyle/>
          <a:p>
            <a:r>
              <a:rPr lang="en-US" dirty="0" smtClean="0">
                <a:latin typeface="Aharoni" pitchFamily="2" charset="-79"/>
                <a:cs typeface="Aharoni" pitchFamily="2" charset="-79"/>
              </a:rPr>
              <a:t>GLED over the years...lessons learned</a:t>
            </a:r>
            <a:endParaRPr lang="en-US" dirty="0">
              <a:latin typeface="Aharoni" pitchFamily="2" charset="-79"/>
              <a:cs typeface="Aharoni" pitchFamily="2" charset="-79"/>
            </a:endParaRPr>
          </a:p>
        </p:txBody>
      </p:sp>
      <p:sp>
        <p:nvSpPr>
          <p:cNvPr id="3" name="Content Placeholder 2"/>
          <p:cNvSpPr>
            <a:spLocks noGrp="1"/>
          </p:cNvSpPr>
          <p:nvPr>
            <p:ph idx="1"/>
          </p:nvPr>
        </p:nvSpPr>
        <p:spPr>
          <a:xfrm>
            <a:off x="457200" y="1371600"/>
            <a:ext cx="8229600" cy="5334000"/>
          </a:xfrm>
        </p:spPr>
        <p:txBody>
          <a:bodyPr>
            <a:normAutofit lnSpcReduction="10000"/>
          </a:bodyPr>
          <a:lstStyle/>
          <a:p>
            <a:r>
              <a:rPr lang="en-US" dirty="0" smtClean="0">
                <a:latin typeface="Aharoni" pitchFamily="2" charset="-79"/>
                <a:cs typeface="Aharoni" pitchFamily="2" charset="-79"/>
              </a:rPr>
              <a:t>Makerere—pillar of research excellence &amp; innovations challenge</a:t>
            </a:r>
          </a:p>
          <a:p>
            <a:r>
              <a:rPr lang="en-US" dirty="0" smtClean="0">
                <a:latin typeface="Aharoni" pitchFamily="2" charset="-79"/>
                <a:cs typeface="Aharoni" pitchFamily="2" charset="-79"/>
              </a:rPr>
              <a:t>Re-alignment to national goals i.e. Vision 2040</a:t>
            </a:r>
          </a:p>
          <a:p>
            <a:r>
              <a:rPr lang="en-US" dirty="0" smtClean="0">
                <a:latin typeface="Aharoni" pitchFamily="2" charset="-79"/>
                <a:cs typeface="Aharoni" pitchFamily="2" charset="-79"/>
              </a:rPr>
              <a:t>Delivering course content </a:t>
            </a:r>
            <a:r>
              <a:rPr lang="en-US" dirty="0" err="1" smtClean="0">
                <a:latin typeface="Aharoni" pitchFamily="2" charset="-79"/>
                <a:cs typeface="Aharoni" pitchFamily="2" charset="-79"/>
              </a:rPr>
              <a:t>Vs</a:t>
            </a:r>
            <a:r>
              <a:rPr lang="en-US" dirty="0" smtClean="0">
                <a:latin typeface="Aharoni" pitchFamily="2" charset="-79"/>
                <a:cs typeface="Aharoni" pitchFamily="2" charset="-79"/>
              </a:rPr>
              <a:t> course management &amp; development</a:t>
            </a:r>
          </a:p>
          <a:p>
            <a:r>
              <a:rPr lang="en-US" dirty="0" smtClean="0">
                <a:latin typeface="Aharoni" pitchFamily="2" charset="-79"/>
                <a:cs typeface="Aharoni" pitchFamily="2" charset="-79"/>
              </a:rPr>
              <a:t>Regular internal assessments &amp; sharpening of the saw</a:t>
            </a:r>
          </a:p>
          <a:p>
            <a:r>
              <a:rPr lang="en-US" dirty="0" smtClean="0">
                <a:latin typeface="Aharoni" pitchFamily="2" charset="-79"/>
                <a:cs typeface="Aharoni" pitchFamily="2" charset="-79"/>
              </a:rPr>
              <a:t>GLED—an opportunity for outreach</a:t>
            </a:r>
          </a:p>
          <a:p>
            <a:r>
              <a:rPr lang="en-US" dirty="0" smtClean="0">
                <a:latin typeface="Aharoni" pitchFamily="2" charset="-79"/>
                <a:cs typeface="Aharoni" pitchFamily="2" charset="-79"/>
              </a:rPr>
              <a:t>Re brand! Rebrand! Rebrand!</a:t>
            </a:r>
            <a:endParaRPr lang="en-US" dirty="0">
              <a:latin typeface="Aharoni" pitchFamily="2" charset="-79"/>
              <a:cs typeface="Aharoni" pitchFamily="2" charset="-79"/>
            </a:endParaRPr>
          </a:p>
        </p:txBody>
      </p:sp>
    </p:spTree>
    <p:extLst>
      <p:ext uri="{BB962C8B-B14F-4D97-AF65-F5344CB8AC3E}">
        <p14:creationId xmlns:p14="http://schemas.microsoft.com/office/powerpoint/2010/main" val="1763148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latin typeface="Aharoni" pitchFamily="2" charset="-79"/>
                <a:cs typeface="Aharoni" pitchFamily="2" charset="-79"/>
              </a:rPr>
              <a:t>Strategic direction</a:t>
            </a:r>
            <a:endParaRPr lang="en-US" dirty="0">
              <a:latin typeface="Aharoni" pitchFamily="2" charset="-79"/>
              <a:cs typeface="Aharoni" pitchFamily="2" charset="-79"/>
            </a:endParaRPr>
          </a:p>
        </p:txBody>
      </p:sp>
      <p:sp>
        <p:nvSpPr>
          <p:cNvPr id="3" name="Text Placeholder 2"/>
          <p:cNvSpPr>
            <a:spLocks noGrp="1"/>
          </p:cNvSpPr>
          <p:nvPr>
            <p:ph type="body" idx="1"/>
          </p:nvPr>
        </p:nvSpPr>
        <p:spPr>
          <a:xfrm>
            <a:off x="457200" y="1143001"/>
            <a:ext cx="4040188" cy="609600"/>
          </a:xfrm>
        </p:spPr>
        <p:txBody>
          <a:bodyPr/>
          <a:lstStyle/>
          <a:p>
            <a:r>
              <a:rPr lang="en-US" dirty="0" smtClean="0">
                <a:latin typeface="Aharoni" pitchFamily="2" charset="-79"/>
                <a:cs typeface="Aharoni" pitchFamily="2" charset="-79"/>
              </a:rPr>
              <a:t>Short-term </a:t>
            </a:r>
            <a:endParaRPr lang="en-US" dirty="0">
              <a:latin typeface="Aharoni" pitchFamily="2" charset="-79"/>
              <a:cs typeface="Aharoni" pitchFamily="2" charset="-79"/>
            </a:endParaRPr>
          </a:p>
        </p:txBody>
      </p:sp>
      <p:sp>
        <p:nvSpPr>
          <p:cNvPr id="4" name="Content Placeholder 3"/>
          <p:cNvSpPr>
            <a:spLocks noGrp="1"/>
          </p:cNvSpPr>
          <p:nvPr>
            <p:ph sz="half" idx="2"/>
          </p:nvPr>
        </p:nvSpPr>
        <p:spPr>
          <a:xfrm>
            <a:off x="304800" y="1828800"/>
            <a:ext cx="4192588" cy="4648200"/>
          </a:xfrm>
        </p:spPr>
        <p:txBody>
          <a:bodyPr>
            <a:normAutofit fontScale="92500" lnSpcReduction="20000"/>
          </a:bodyPr>
          <a:lstStyle/>
          <a:p>
            <a:r>
              <a:rPr lang="en-US" dirty="0" smtClean="0">
                <a:latin typeface="Aharoni" pitchFamily="2" charset="-79"/>
                <a:cs typeface="Aharoni" pitchFamily="2" charset="-79"/>
              </a:rPr>
              <a:t>Strike a balance between two deeply inter-rated concepts of gender and LED</a:t>
            </a:r>
          </a:p>
          <a:p>
            <a:r>
              <a:rPr lang="en-US" dirty="0" smtClean="0">
                <a:latin typeface="Aharoni" pitchFamily="2" charset="-79"/>
                <a:cs typeface="Aharoni" pitchFamily="2" charset="-79"/>
              </a:rPr>
              <a:t>Retool, re-examine &amp; address the bottle necks to effective course delivery</a:t>
            </a:r>
          </a:p>
          <a:p>
            <a:r>
              <a:rPr lang="en-US" dirty="0" smtClean="0">
                <a:latin typeface="Aharoni" pitchFamily="2" charset="-79"/>
                <a:cs typeface="Aharoni" pitchFamily="2" charset="-79"/>
              </a:rPr>
              <a:t>Support the National Gender Resource Team in their monitoring &amp; advisory role </a:t>
            </a:r>
          </a:p>
          <a:p>
            <a:r>
              <a:rPr lang="en-US" dirty="0" smtClean="0">
                <a:latin typeface="Aharoni" pitchFamily="2" charset="-79"/>
                <a:cs typeface="Aharoni" pitchFamily="2" charset="-79"/>
              </a:rPr>
              <a:t>Build a data bank of institutional partnerships &amp; resource persons</a:t>
            </a:r>
          </a:p>
          <a:p>
            <a:r>
              <a:rPr lang="en-US" dirty="0" smtClean="0">
                <a:latin typeface="Aharoni" pitchFamily="2" charset="-79"/>
                <a:cs typeface="Aharoni" pitchFamily="2" charset="-79"/>
              </a:rPr>
              <a:t>Course marketing &amp; resource mobilisation</a:t>
            </a:r>
          </a:p>
          <a:p>
            <a:endParaRPr lang="en-US" dirty="0"/>
          </a:p>
        </p:txBody>
      </p:sp>
      <p:sp>
        <p:nvSpPr>
          <p:cNvPr id="5" name="Text Placeholder 4"/>
          <p:cNvSpPr>
            <a:spLocks noGrp="1"/>
          </p:cNvSpPr>
          <p:nvPr>
            <p:ph type="body" sz="quarter" idx="3"/>
          </p:nvPr>
        </p:nvSpPr>
        <p:spPr>
          <a:xfrm>
            <a:off x="4645025" y="1143001"/>
            <a:ext cx="4041775" cy="609600"/>
          </a:xfrm>
        </p:spPr>
        <p:txBody>
          <a:bodyPr/>
          <a:lstStyle/>
          <a:p>
            <a:r>
              <a:rPr lang="en-US" dirty="0" smtClean="0">
                <a:latin typeface="Aharoni" pitchFamily="2" charset="-79"/>
                <a:cs typeface="Aharoni" pitchFamily="2" charset="-79"/>
              </a:rPr>
              <a:t>Long-term</a:t>
            </a:r>
            <a:endParaRPr lang="en-US" dirty="0">
              <a:latin typeface="Aharoni" pitchFamily="2" charset="-79"/>
              <a:cs typeface="Aharoni" pitchFamily="2" charset="-79"/>
            </a:endParaRPr>
          </a:p>
        </p:txBody>
      </p:sp>
      <p:sp>
        <p:nvSpPr>
          <p:cNvPr id="6" name="Content Placeholder 5"/>
          <p:cNvSpPr>
            <a:spLocks noGrp="1"/>
          </p:cNvSpPr>
          <p:nvPr>
            <p:ph sz="quarter" idx="4"/>
          </p:nvPr>
        </p:nvSpPr>
        <p:spPr>
          <a:xfrm>
            <a:off x="4645025" y="1828800"/>
            <a:ext cx="4041775" cy="4297363"/>
          </a:xfrm>
        </p:spPr>
        <p:txBody>
          <a:bodyPr>
            <a:normAutofit lnSpcReduction="10000"/>
          </a:bodyPr>
          <a:lstStyle/>
          <a:p>
            <a:r>
              <a:rPr lang="en-US" dirty="0" smtClean="0"/>
              <a:t>Become the centre of information/knowledge that is relevant to local economic conditions of Uganda </a:t>
            </a:r>
          </a:p>
          <a:p>
            <a:r>
              <a:rPr lang="en-US" dirty="0" smtClean="0"/>
              <a:t>Build on models &amp; theories that best inform the local practice</a:t>
            </a:r>
          </a:p>
          <a:p>
            <a:r>
              <a:rPr lang="en-US" dirty="0" smtClean="0"/>
              <a:t>consider possibilities for a Masters in GLED</a:t>
            </a:r>
          </a:p>
          <a:p>
            <a:r>
              <a:rPr lang="en-US" dirty="0" smtClean="0"/>
              <a:t>Policy &amp; think tank—national &amp; international engagement</a:t>
            </a:r>
          </a:p>
          <a:p>
            <a:endParaRPr lang="en-US" dirty="0"/>
          </a:p>
        </p:txBody>
      </p:sp>
    </p:spTree>
    <p:extLst>
      <p:ext uri="{BB962C8B-B14F-4D97-AF65-F5344CB8AC3E}">
        <p14:creationId xmlns:p14="http://schemas.microsoft.com/office/powerpoint/2010/main" val="3284036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0-#ppt_h/2"/>
                                          </p:val>
                                        </p:tav>
                                        <p:tav tm="100000">
                                          <p:val>
                                            <p:strVal val="#ppt_y"/>
                                          </p:val>
                                        </p:tav>
                                      </p:tavLst>
                                    </p:anim>
                                  </p:childTnLst>
                                </p:cTn>
                              </p:par>
                              <p:par>
                                <p:cTn id="9" presetID="2" presetClass="entr" presetSubtype="3" fill="hold" nodeType="with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 calcmode="lin" valueType="num">
                                      <p:cBhvr additive="base">
                                        <p:cTn id="11" dur="500" fill="hold"/>
                                        <p:tgtEl>
                                          <p:spTgt spid="6">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6">
                                            <p:txEl>
                                              <p:pRg st="1" end="1"/>
                                            </p:txEl>
                                          </p:spTgt>
                                        </p:tgtEl>
                                        <p:attrNameLst>
                                          <p:attrName>ppt_y</p:attrName>
                                        </p:attrNameLst>
                                      </p:cBhvr>
                                      <p:tavLst>
                                        <p:tav tm="0">
                                          <p:val>
                                            <p:strVal val="0-#ppt_h/2"/>
                                          </p:val>
                                        </p:tav>
                                        <p:tav tm="100000">
                                          <p:val>
                                            <p:strVal val="#ppt_y"/>
                                          </p:val>
                                        </p:tav>
                                      </p:tavLst>
                                    </p:anim>
                                  </p:childTnLst>
                                </p:cTn>
                              </p:par>
                              <p:par>
                                <p:cTn id="13" presetID="2" presetClass="entr" presetSubtype="3" fill="hold" nodeType="with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 calcmode="lin" valueType="num">
                                      <p:cBhvr additive="base">
                                        <p:cTn id="15" dur="500" fill="hold"/>
                                        <p:tgtEl>
                                          <p:spTgt spid="6">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6">
                                            <p:txEl>
                                              <p:pRg st="2" end="2"/>
                                            </p:txEl>
                                          </p:spTgt>
                                        </p:tgtEl>
                                        <p:attrNameLst>
                                          <p:attrName>ppt_y</p:attrName>
                                        </p:attrNameLst>
                                      </p:cBhvr>
                                      <p:tavLst>
                                        <p:tav tm="0">
                                          <p:val>
                                            <p:strVal val="0-#ppt_h/2"/>
                                          </p:val>
                                        </p:tav>
                                        <p:tav tm="100000">
                                          <p:val>
                                            <p:strVal val="#ppt_y"/>
                                          </p:val>
                                        </p:tav>
                                      </p:tavLst>
                                    </p:anim>
                                  </p:childTnLst>
                                </p:cTn>
                              </p:par>
                              <p:par>
                                <p:cTn id="17" presetID="2" presetClass="entr" presetSubtype="3" fill="hold" nodeType="with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 calcmode="lin" valueType="num">
                                      <p:cBhvr additive="base">
                                        <p:cTn id="19" dur="500" fill="hold"/>
                                        <p:tgtEl>
                                          <p:spTgt spid="6">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6">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3" fill="hold" nodeType="clickEffect">
                                  <p:stCondLst>
                                    <p:cond delay="0"/>
                                  </p:stCondLst>
                                  <p:childTnLst>
                                    <p:set>
                                      <p:cBhvr>
                                        <p:cTn id="24" dur="1" fill="hold">
                                          <p:stCondLst>
                                            <p:cond delay="0"/>
                                          </p:stCondLst>
                                        </p:cTn>
                                        <p:tgtEl>
                                          <p:spTgt spid="4">
                                            <p:txEl>
                                              <p:pRg st="0" end="0"/>
                                            </p:txEl>
                                          </p:spTgt>
                                        </p:tgtEl>
                                        <p:attrNameLst>
                                          <p:attrName>style.visibility</p:attrName>
                                        </p:attrNameLst>
                                      </p:cBhvr>
                                      <p:to>
                                        <p:strVal val="visible"/>
                                      </p:to>
                                    </p:set>
                                    <p:anim calcmode="lin" valueType="num">
                                      <p:cBhvr additive="base">
                                        <p:cTn id="25" dur="500" fill="hold"/>
                                        <p:tgtEl>
                                          <p:spTgt spid="4">
                                            <p:txEl>
                                              <p:pRg st="0" end="0"/>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4">
                                            <p:txEl>
                                              <p:pRg st="0" end="0"/>
                                            </p:txEl>
                                          </p:spTgt>
                                        </p:tgtEl>
                                        <p:attrNameLst>
                                          <p:attrName>ppt_y</p:attrName>
                                        </p:attrNameLst>
                                      </p:cBhvr>
                                      <p:tavLst>
                                        <p:tav tm="0">
                                          <p:val>
                                            <p:strVal val="0-#ppt_h/2"/>
                                          </p:val>
                                        </p:tav>
                                        <p:tav tm="100000">
                                          <p:val>
                                            <p:strVal val="#ppt_y"/>
                                          </p:val>
                                        </p:tav>
                                      </p:tavLst>
                                    </p:anim>
                                  </p:childTnLst>
                                </p:cTn>
                              </p:par>
                              <p:par>
                                <p:cTn id="27" presetID="2" presetClass="entr" presetSubtype="3" fill="hold" nodeType="withEffect">
                                  <p:stCondLst>
                                    <p:cond delay="0"/>
                                  </p:stCondLst>
                                  <p:childTnLst>
                                    <p:set>
                                      <p:cBhvr>
                                        <p:cTn id="28" dur="1" fill="hold">
                                          <p:stCondLst>
                                            <p:cond delay="0"/>
                                          </p:stCondLst>
                                        </p:cTn>
                                        <p:tgtEl>
                                          <p:spTgt spid="4">
                                            <p:txEl>
                                              <p:pRg st="1" end="1"/>
                                            </p:txEl>
                                          </p:spTgt>
                                        </p:tgtEl>
                                        <p:attrNameLst>
                                          <p:attrName>style.visibility</p:attrName>
                                        </p:attrNameLst>
                                      </p:cBhvr>
                                      <p:to>
                                        <p:strVal val="visible"/>
                                      </p:to>
                                    </p:set>
                                    <p:anim calcmode="lin" valueType="num">
                                      <p:cBhvr additive="base">
                                        <p:cTn id="29" dur="500" fill="hold"/>
                                        <p:tgtEl>
                                          <p:spTgt spid="4">
                                            <p:txEl>
                                              <p:pRg st="1" end="1"/>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4">
                                            <p:txEl>
                                              <p:pRg st="1" end="1"/>
                                            </p:txEl>
                                          </p:spTgt>
                                        </p:tgtEl>
                                        <p:attrNameLst>
                                          <p:attrName>ppt_y</p:attrName>
                                        </p:attrNameLst>
                                      </p:cBhvr>
                                      <p:tavLst>
                                        <p:tav tm="0">
                                          <p:val>
                                            <p:strVal val="0-#ppt_h/2"/>
                                          </p:val>
                                        </p:tav>
                                        <p:tav tm="100000">
                                          <p:val>
                                            <p:strVal val="#ppt_y"/>
                                          </p:val>
                                        </p:tav>
                                      </p:tavLst>
                                    </p:anim>
                                  </p:childTnLst>
                                </p:cTn>
                              </p:par>
                              <p:par>
                                <p:cTn id="31" presetID="2" presetClass="entr" presetSubtype="3" fill="hold" nodeType="withEffect">
                                  <p:stCondLst>
                                    <p:cond delay="0"/>
                                  </p:stCondLst>
                                  <p:childTnLst>
                                    <p:set>
                                      <p:cBhvr>
                                        <p:cTn id="32" dur="1" fill="hold">
                                          <p:stCondLst>
                                            <p:cond delay="0"/>
                                          </p:stCondLst>
                                        </p:cTn>
                                        <p:tgtEl>
                                          <p:spTgt spid="4">
                                            <p:txEl>
                                              <p:pRg st="2" end="2"/>
                                            </p:txEl>
                                          </p:spTgt>
                                        </p:tgtEl>
                                        <p:attrNameLst>
                                          <p:attrName>style.visibility</p:attrName>
                                        </p:attrNameLst>
                                      </p:cBhvr>
                                      <p:to>
                                        <p:strVal val="visible"/>
                                      </p:to>
                                    </p:set>
                                    <p:anim calcmode="lin" valueType="num">
                                      <p:cBhvr additive="base">
                                        <p:cTn id="33" dur="500" fill="hold"/>
                                        <p:tgtEl>
                                          <p:spTgt spid="4">
                                            <p:txEl>
                                              <p:pRg st="2" end="2"/>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4">
                                            <p:txEl>
                                              <p:pRg st="2" end="2"/>
                                            </p:txEl>
                                          </p:spTgt>
                                        </p:tgtEl>
                                        <p:attrNameLst>
                                          <p:attrName>ppt_y</p:attrName>
                                        </p:attrNameLst>
                                      </p:cBhvr>
                                      <p:tavLst>
                                        <p:tav tm="0">
                                          <p:val>
                                            <p:strVal val="0-#ppt_h/2"/>
                                          </p:val>
                                        </p:tav>
                                        <p:tav tm="100000">
                                          <p:val>
                                            <p:strVal val="#ppt_y"/>
                                          </p:val>
                                        </p:tav>
                                      </p:tavLst>
                                    </p:anim>
                                  </p:childTnLst>
                                </p:cTn>
                              </p:par>
                              <p:par>
                                <p:cTn id="35" presetID="2" presetClass="entr" presetSubtype="3" fill="hold" nodeType="withEffect">
                                  <p:stCondLst>
                                    <p:cond delay="0"/>
                                  </p:stCondLst>
                                  <p:childTnLst>
                                    <p:set>
                                      <p:cBhvr>
                                        <p:cTn id="36" dur="1" fill="hold">
                                          <p:stCondLst>
                                            <p:cond delay="0"/>
                                          </p:stCondLst>
                                        </p:cTn>
                                        <p:tgtEl>
                                          <p:spTgt spid="4">
                                            <p:txEl>
                                              <p:pRg st="3" end="3"/>
                                            </p:txEl>
                                          </p:spTgt>
                                        </p:tgtEl>
                                        <p:attrNameLst>
                                          <p:attrName>style.visibility</p:attrName>
                                        </p:attrNameLst>
                                      </p:cBhvr>
                                      <p:to>
                                        <p:strVal val="visible"/>
                                      </p:to>
                                    </p:set>
                                    <p:anim calcmode="lin" valueType="num">
                                      <p:cBhvr additive="base">
                                        <p:cTn id="37" dur="500" fill="hold"/>
                                        <p:tgtEl>
                                          <p:spTgt spid="4">
                                            <p:txEl>
                                              <p:pRg st="3" end="3"/>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4">
                                            <p:txEl>
                                              <p:pRg st="3" end="3"/>
                                            </p:txEl>
                                          </p:spTgt>
                                        </p:tgtEl>
                                        <p:attrNameLst>
                                          <p:attrName>ppt_y</p:attrName>
                                        </p:attrNameLst>
                                      </p:cBhvr>
                                      <p:tavLst>
                                        <p:tav tm="0">
                                          <p:val>
                                            <p:strVal val="0-#ppt_h/2"/>
                                          </p:val>
                                        </p:tav>
                                        <p:tav tm="100000">
                                          <p:val>
                                            <p:strVal val="#ppt_y"/>
                                          </p:val>
                                        </p:tav>
                                      </p:tavLst>
                                    </p:anim>
                                  </p:childTnLst>
                                </p:cTn>
                              </p:par>
                              <p:par>
                                <p:cTn id="39" presetID="2" presetClass="entr" presetSubtype="3" fill="hold" nodeType="withEffect">
                                  <p:stCondLst>
                                    <p:cond delay="0"/>
                                  </p:stCondLst>
                                  <p:childTnLst>
                                    <p:set>
                                      <p:cBhvr>
                                        <p:cTn id="40" dur="1" fill="hold">
                                          <p:stCondLst>
                                            <p:cond delay="0"/>
                                          </p:stCondLst>
                                        </p:cTn>
                                        <p:tgtEl>
                                          <p:spTgt spid="4">
                                            <p:txEl>
                                              <p:pRg st="4" end="4"/>
                                            </p:txEl>
                                          </p:spTgt>
                                        </p:tgtEl>
                                        <p:attrNameLst>
                                          <p:attrName>style.visibility</p:attrName>
                                        </p:attrNameLst>
                                      </p:cBhvr>
                                      <p:to>
                                        <p:strVal val="visible"/>
                                      </p:to>
                                    </p:set>
                                    <p:anim calcmode="lin" valueType="num">
                                      <p:cBhvr additive="base">
                                        <p:cTn id="41" dur="500" fill="hold"/>
                                        <p:tgtEl>
                                          <p:spTgt spid="4">
                                            <p:txEl>
                                              <p:pRg st="4" end="4"/>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4">
                                            <p:txEl>
                                              <p:pRg st="4" end="4"/>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Autofit/>
          </a:bodyPr>
          <a:lstStyle/>
          <a:p>
            <a:pPr lvl="1" algn="ctr" rtl="0">
              <a:spcBef>
                <a:spcPct val="0"/>
              </a:spcBef>
            </a:pPr>
            <a:r>
              <a:rPr lang="en-US" sz="3200" dirty="0" smtClean="0">
                <a:latin typeface="Aharoni" pitchFamily="2" charset="-79"/>
                <a:cs typeface="Aharoni" pitchFamily="2" charset="-79"/>
              </a:rPr>
              <a:t>Aligning GLED to national development goals</a:t>
            </a:r>
            <a:endParaRPr lang="en-US" sz="3200" dirty="0">
              <a:latin typeface="Aharoni" pitchFamily="2" charset="-79"/>
              <a:cs typeface="Aharoni" pitchFamily="2" charset="-79"/>
            </a:endParaRPr>
          </a:p>
        </p:txBody>
      </p:sp>
      <p:sp>
        <p:nvSpPr>
          <p:cNvPr id="3" name="Content Placeholder 2"/>
          <p:cNvSpPr>
            <a:spLocks noGrp="1"/>
          </p:cNvSpPr>
          <p:nvPr>
            <p:ph idx="1"/>
          </p:nvPr>
        </p:nvSpPr>
        <p:spPr>
          <a:xfrm>
            <a:off x="457200" y="1524000"/>
            <a:ext cx="8229600" cy="4602163"/>
          </a:xfrm>
        </p:spPr>
        <p:txBody>
          <a:bodyPr/>
          <a:lstStyle/>
          <a:p>
            <a:r>
              <a:rPr lang="en-US" dirty="0" smtClean="0"/>
              <a:t>Revisit course objectives and content in view of the SDG and NDP goals and the Vision 2040. </a:t>
            </a:r>
          </a:p>
          <a:p>
            <a:r>
              <a:rPr lang="en-US" dirty="0" smtClean="0"/>
              <a:t>Harness and enhance capacity for the existing skills and expertise</a:t>
            </a:r>
          </a:p>
          <a:p>
            <a:r>
              <a:rPr lang="en-US" dirty="0" smtClean="0"/>
              <a:t>Bring on-board additional skill and expertise from the practitioners in both government and the private sector.</a:t>
            </a:r>
          </a:p>
          <a:p>
            <a:endParaRPr lang="en-US" dirty="0"/>
          </a:p>
        </p:txBody>
      </p:sp>
    </p:spTree>
    <p:extLst>
      <p:ext uri="{BB962C8B-B14F-4D97-AF65-F5344CB8AC3E}">
        <p14:creationId xmlns:p14="http://schemas.microsoft.com/office/powerpoint/2010/main" val="40644884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Aharoni" pitchFamily="2" charset="-79"/>
                <a:cs typeface="Aharoni" pitchFamily="2" charset="-79"/>
              </a:rPr>
              <a:t>Strike the balance...</a:t>
            </a:r>
            <a:endParaRPr lang="en-US" dirty="0">
              <a:latin typeface="Aharoni" pitchFamily="2" charset="-79"/>
              <a:cs typeface="Aharoni" pitchFamily="2" charset="-79"/>
            </a:endParaRPr>
          </a:p>
        </p:txBody>
      </p:sp>
      <p:sp>
        <p:nvSpPr>
          <p:cNvPr id="3" name="Content Placeholder 2"/>
          <p:cNvSpPr>
            <a:spLocks noGrp="1"/>
          </p:cNvSpPr>
          <p:nvPr>
            <p:ph sz="half" idx="1"/>
          </p:nvPr>
        </p:nvSpPr>
        <p:spPr>
          <a:xfrm>
            <a:off x="152400" y="1371600"/>
            <a:ext cx="2133600" cy="4754563"/>
          </a:xfrm>
        </p:spPr>
        <p:txBody>
          <a:bodyPr>
            <a:normAutofit fontScale="92500" lnSpcReduction="10000"/>
          </a:bodyPr>
          <a:lstStyle/>
          <a:p>
            <a:pPr marL="0" indent="0">
              <a:buNone/>
            </a:pPr>
            <a:r>
              <a:rPr lang="en-US" dirty="0"/>
              <a:t>Stimulating productivity and reducing social-economic inequalities in communities by tapping into the resources and the ingenuity of the people</a:t>
            </a:r>
          </a:p>
          <a:p>
            <a:pPr marL="0" indent="0">
              <a:buNone/>
            </a:pPr>
            <a:endParaRPr lang="en-US" dirty="0">
              <a:latin typeface="Aharoni" pitchFamily="2" charset="-79"/>
              <a:cs typeface="Aharoni" pitchFamily="2" charset="-79"/>
            </a:endParaRPr>
          </a:p>
        </p:txBody>
      </p:sp>
      <p:sp>
        <p:nvSpPr>
          <p:cNvPr id="4" name="Content Placeholder 3"/>
          <p:cNvSpPr>
            <a:spLocks noGrp="1"/>
          </p:cNvSpPr>
          <p:nvPr>
            <p:ph sz="half" idx="2"/>
          </p:nvPr>
        </p:nvSpPr>
        <p:spPr>
          <a:xfrm>
            <a:off x="2842846" y="1371600"/>
            <a:ext cx="6072554" cy="5059363"/>
          </a:xfrm>
        </p:spPr>
        <p:txBody>
          <a:bodyPr>
            <a:noAutofit/>
          </a:bodyPr>
          <a:lstStyle/>
          <a:p>
            <a:pPr marL="0" indent="0">
              <a:buNone/>
            </a:pPr>
            <a:r>
              <a:rPr lang="en-US" sz="1600" dirty="0" smtClean="0">
                <a:latin typeface="Aharoni" pitchFamily="2" charset="-79"/>
                <a:cs typeface="Aharoni" pitchFamily="2" charset="-79"/>
              </a:rPr>
              <a:t>Current objectives</a:t>
            </a:r>
            <a:r>
              <a:rPr lang="en-US" sz="1600" dirty="0" smtClean="0"/>
              <a:t>:</a:t>
            </a:r>
          </a:p>
          <a:p>
            <a:pPr marL="514350" lvl="0" indent="-514350">
              <a:buFont typeface="+mj-lt"/>
              <a:buAutoNum type="arabicPeriod"/>
            </a:pPr>
            <a:r>
              <a:rPr lang="en-GB" sz="1600" dirty="0"/>
              <a:t>Providing a clear understanding of gender focused concepts and tools that can be applied to planning, implementation and monitoring of policies and programmes in central and local government institutions as well as private sector. </a:t>
            </a:r>
            <a:endParaRPr lang="en-US" sz="1600" dirty="0"/>
          </a:p>
          <a:p>
            <a:pPr marL="514350" indent="-514350">
              <a:buFont typeface="+mj-lt"/>
              <a:buAutoNum type="arabicPeriod"/>
            </a:pPr>
            <a:endParaRPr lang="en-US" sz="1600" dirty="0"/>
          </a:p>
          <a:p>
            <a:pPr marL="514350" lvl="0" indent="-514350">
              <a:buFont typeface="+mj-lt"/>
              <a:buAutoNum type="arabicPeriod"/>
            </a:pPr>
            <a:r>
              <a:rPr lang="en-GB" sz="1600" dirty="0"/>
              <a:t>Enabling students to learn and apply gender analytical tools in Local Economic development that supports strengthening of Local governance.</a:t>
            </a:r>
            <a:endParaRPr lang="en-US" sz="1600" dirty="0"/>
          </a:p>
          <a:p>
            <a:pPr marL="514350" indent="-514350">
              <a:buFont typeface="+mj-lt"/>
              <a:buAutoNum type="arabicPeriod"/>
            </a:pPr>
            <a:endParaRPr lang="en-US" sz="1600" dirty="0"/>
          </a:p>
          <a:p>
            <a:pPr marL="514350" lvl="0" indent="-514350">
              <a:buFont typeface="+mj-lt"/>
              <a:buAutoNum type="arabicPeriod"/>
            </a:pPr>
            <a:r>
              <a:rPr lang="en-GB" sz="1600" dirty="0"/>
              <a:t>Enhancing the students analytical and practical skills in Gender mainstreaming in institutions, policies and programs</a:t>
            </a:r>
            <a:endParaRPr lang="en-US" sz="1600" dirty="0"/>
          </a:p>
          <a:p>
            <a:pPr marL="514350" indent="-514350">
              <a:buFont typeface="+mj-lt"/>
              <a:buAutoNum type="arabicPeriod"/>
            </a:pPr>
            <a:endParaRPr lang="en-US" sz="1600" dirty="0"/>
          </a:p>
          <a:p>
            <a:pPr marL="514350" lvl="0" indent="-514350">
              <a:buFont typeface="+mj-lt"/>
              <a:buAutoNum type="arabicPeriod"/>
            </a:pPr>
            <a:r>
              <a:rPr lang="en-GB" sz="1600" dirty="0"/>
              <a:t>Enhancing capacity of development practitioners to learn and apply gender theory and analytical tools with-in their work, in skills training as well as in research that increases on availability of gender disaggregated data.</a:t>
            </a:r>
            <a:endParaRPr lang="en-US" sz="1600" dirty="0"/>
          </a:p>
          <a:p>
            <a:pPr marL="0" indent="0">
              <a:buNone/>
            </a:pPr>
            <a:endParaRPr lang="en-US" sz="1600" dirty="0"/>
          </a:p>
        </p:txBody>
      </p:sp>
    </p:spTree>
    <p:extLst>
      <p:ext uri="{BB962C8B-B14F-4D97-AF65-F5344CB8AC3E}">
        <p14:creationId xmlns:p14="http://schemas.microsoft.com/office/powerpoint/2010/main" val="4243790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0-#ppt_h/2"/>
                                          </p:val>
                                        </p:tav>
                                        <p:tav tm="100000">
                                          <p:val>
                                            <p:strVal val="#ppt_y"/>
                                          </p:val>
                                        </p:tav>
                                      </p:tavLst>
                                    </p:anim>
                                  </p:childTnLst>
                                </p:cTn>
                              </p:par>
                              <p:par>
                                <p:cTn id="9" presetID="2" presetClass="entr" presetSubtype="9"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0-#ppt_h/2"/>
                                          </p:val>
                                        </p:tav>
                                        <p:tav tm="100000">
                                          <p:val>
                                            <p:strVal val="#ppt_y"/>
                                          </p:val>
                                        </p:tav>
                                      </p:tavLst>
                                    </p:anim>
                                  </p:childTnLst>
                                </p:cTn>
                              </p:par>
                              <p:par>
                                <p:cTn id="13" presetID="2" presetClass="entr" presetSubtype="9" fill="hold"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 calcmode="lin" valueType="num">
                                      <p:cBhvr additive="base">
                                        <p:cTn id="15" dur="500" fill="hold"/>
                                        <p:tgtEl>
                                          <p:spTgt spid="4">
                                            <p:txEl>
                                              <p:pRg st="3" end="3"/>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4">
                                            <p:txEl>
                                              <p:pRg st="3" end="3"/>
                                            </p:txEl>
                                          </p:spTgt>
                                        </p:tgtEl>
                                        <p:attrNameLst>
                                          <p:attrName>ppt_y</p:attrName>
                                        </p:attrNameLst>
                                      </p:cBhvr>
                                      <p:tavLst>
                                        <p:tav tm="0">
                                          <p:val>
                                            <p:strVal val="0-#ppt_h/2"/>
                                          </p:val>
                                        </p:tav>
                                        <p:tav tm="100000">
                                          <p:val>
                                            <p:strVal val="#ppt_y"/>
                                          </p:val>
                                        </p:tav>
                                      </p:tavLst>
                                    </p:anim>
                                  </p:childTnLst>
                                </p:cTn>
                              </p:par>
                              <p:par>
                                <p:cTn id="17" presetID="2" presetClass="entr" presetSubtype="9" fill="hold"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anim calcmode="lin" valueType="num">
                                      <p:cBhvr additive="base">
                                        <p:cTn id="19" dur="500" fill="hold"/>
                                        <p:tgtEl>
                                          <p:spTgt spid="4">
                                            <p:txEl>
                                              <p:pRg st="5" end="5"/>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
                                            <p:txEl>
                                              <p:pRg st="5" end="5"/>
                                            </p:txEl>
                                          </p:spTgt>
                                        </p:tgtEl>
                                        <p:attrNameLst>
                                          <p:attrName>ppt_y</p:attrName>
                                        </p:attrNameLst>
                                      </p:cBhvr>
                                      <p:tavLst>
                                        <p:tav tm="0">
                                          <p:val>
                                            <p:strVal val="0-#ppt_h/2"/>
                                          </p:val>
                                        </p:tav>
                                        <p:tav tm="100000">
                                          <p:val>
                                            <p:strVal val="#ppt_y"/>
                                          </p:val>
                                        </p:tav>
                                      </p:tavLst>
                                    </p:anim>
                                  </p:childTnLst>
                                </p:cTn>
                              </p:par>
                              <p:par>
                                <p:cTn id="21" presetID="2" presetClass="entr" presetSubtype="9" fill="hold" nodeType="with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anim calcmode="lin" valueType="num">
                                      <p:cBhvr additive="base">
                                        <p:cTn id="23" dur="500" fill="hold"/>
                                        <p:tgtEl>
                                          <p:spTgt spid="4">
                                            <p:txEl>
                                              <p:pRg st="7" end="7"/>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4">
                                            <p:txEl>
                                              <p:pRg st="7" end="7"/>
                                            </p:txEl>
                                          </p:spTgt>
                                        </p:tgtEl>
                                        <p:attrNameLst>
                                          <p:attrName>ppt_y</p:attrName>
                                        </p:attrNameLst>
                                      </p:cBhvr>
                                      <p:tavLst>
                                        <p:tav tm="0">
                                          <p:val>
                                            <p:strVal val="0-#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7" presetClass="entr" presetSubtype="0" fill="hold" nodeType="clickEffect">
                                  <p:stCondLst>
                                    <p:cond delay="0"/>
                                  </p:stCondLst>
                                  <p:childTnLst>
                                    <p:set>
                                      <p:cBhvr>
                                        <p:cTn id="28" dur="1" fill="hold">
                                          <p:stCondLst>
                                            <p:cond delay="0"/>
                                          </p:stCondLst>
                                        </p:cTn>
                                        <p:tgtEl>
                                          <p:spTgt spid="3">
                                            <p:txEl>
                                              <p:pRg st="0" end="0"/>
                                            </p:txEl>
                                          </p:spTgt>
                                        </p:tgtEl>
                                        <p:attrNameLst>
                                          <p:attrName>style.visibility</p:attrName>
                                        </p:attrNameLst>
                                      </p:cBhvr>
                                      <p:to>
                                        <p:strVal val="visible"/>
                                      </p:to>
                                    </p:set>
                                    <p:animEffect transition="in" filter="fade">
                                      <p:cBhvr>
                                        <p:cTn id="29" dur="1000"/>
                                        <p:tgtEl>
                                          <p:spTgt spid="3">
                                            <p:txEl>
                                              <p:pRg st="0" end="0"/>
                                            </p:txEl>
                                          </p:spTgt>
                                        </p:tgtEl>
                                      </p:cBhvr>
                                    </p:animEffect>
                                    <p:anim calcmode="lin" valueType="num">
                                      <p:cBhvr>
                                        <p:cTn id="30"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r>
              <a:rPr lang="en-US" dirty="0" smtClean="0">
                <a:latin typeface="Aharoni" pitchFamily="2" charset="-79"/>
                <a:cs typeface="Aharoni" pitchFamily="2" charset="-79"/>
              </a:rPr>
              <a:t>Redefine the target group</a:t>
            </a:r>
            <a:endParaRPr lang="en-US" dirty="0">
              <a:latin typeface="Aharoni" pitchFamily="2" charset="-79"/>
              <a:cs typeface="Aharoni" pitchFamily="2" charset="-79"/>
            </a:endParaRPr>
          </a:p>
        </p:txBody>
      </p:sp>
      <p:sp>
        <p:nvSpPr>
          <p:cNvPr id="3" name="Content Placeholder 2"/>
          <p:cNvSpPr>
            <a:spLocks noGrp="1"/>
          </p:cNvSpPr>
          <p:nvPr>
            <p:ph idx="1"/>
          </p:nvPr>
        </p:nvSpPr>
        <p:spPr>
          <a:xfrm>
            <a:off x="457200" y="1371600"/>
            <a:ext cx="8229600" cy="4953000"/>
          </a:xfrm>
        </p:spPr>
        <p:txBody>
          <a:bodyPr>
            <a:normAutofit/>
          </a:bodyPr>
          <a:lstStyle/>
          <a:p>
            <a:pPr lvl="0"/>
            <a:r>
              <a:rPr lang="en-GB" dirty="0"/>
              <a:t>Assess readiness </a:t>
            </a:r>
            <a:r>
              <a:rPr lang="en-GB" dirty="0" smtClean="0"/>
              <a:t>of </a:t>
            </a:r>
            <a:r>
              <a:rPr lang="en-GB" dirty="0"/>
              <a:t>providing wider scope</a:t>
            </a:r>
            <a:endParaRPr lang="en-US" dirty="0"/>
          </a:p>
          <a:p>
            <a:pPr lvl="0"/>
            <a:r>
              <a:rPr lang="en-GB" dirty="0"/>
              <a:t>Develop </a:t>
            </a:r>
            <a:r>
              <a:rPr lang="en-GB" dirty="0" smtClean="0"/>
              <a:t>&amp; </a:t>
            </a:r>
            <a:r>
              <a:rPr lang="en-GB" dirty="0"/>
              <a:t>implement a strategy to secure students’ scholarships to enable them complete the course.</a:t>
            </a:r>
            <a:endParaRPr lang="en-US" dirty="0"/>
          </a:p>
          <a:p>
            <a:pPr lvl="0"/>
            <a:r>
              <a:rPr lang="en-GB" dirty="0"/>
              <a:t>To re-package </a:t>
            </a:r>
            <a:r>
              <a:rPr lang="en-GB" dirty="0" smtClean="0"/>
              <a:t>&amp; </a:t>
            </a:r>
            <a:r>
              <a:rPr lang="en-GB" dirty="0"/>
              <a:t>market the course</a:t>
            </a:r>
            <a:endParaRPr lang="en-US" dirty="0"/>
          </a:p>
          <a:p>
            <a:pPr lvl="0"/>
            <a:r>
              <a:rPr lang="en-GB" dirty="0"/>
              <a:t>Review of the current curriculum to suit a wider </a:t>
            </a:r>
            <a:r>
              <a:rPr lang="en-GB" dirty="0" smtClean="0"/>
              <a:t>group.</a:t>
            </a:r>
            <a:endParaRPr lang="en-US" dirty="0"/>
          </a:p>
          <a:p>
            <a:pPr lvl="0"/>
            <a:r>
              <a:rPr lang="en-GB" dirty="0"/>
              <a:t>Carryout pre-delivery assessments to determine peculiar needs </a:t>
            </a:r>
            <a:r>
              <a:rPr lang="en-GB" dirty="0" smtClean="0"/>
              <a:t>&amp; </a:t>
            </a:r>
            <a:r>
              <a:rPr lang="en-GB" dirty="0"/>
              <a:t>interests</a:t>
            </a:r>
            <a:endParaRPr lang="en-US" dirty="0"/>
          </a:p>
          <a:p>
            <a:pPr marL="0" indent="0">
              <a:buNone/>
            </a:pPr>
            <a:endParaRPr lang="en-US" dirty="0"/>
          </a:p>
        </p:txBody>
      </p:sp>
    </p:spTree>
    <p:extLst>
      <p:ext uri="{BB962C8B-B14F-4D97-AF65-F5344CB8AC3E}">
        <p14:creationId xmlns:p14="http://schemas.microsoft.com/office/powerpoint/2010/main" val="3107161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fontScale="90000"/>
          </a:bodyPr>
          <a:lstStyle/>
          <a:p>
            <a:r>
              <a:rPr lang="en-US" dirty="0" smtClean="0">
                <a:latin typeface="Aharoni" pitchFamily="2" charset="-79"/>
                <a:cs typeface="Aharoni" pitchFamily="2" charset="-79"/>
              </a:rPr>
              <a:t>Establish a GLED research base</a:t>
            </a:r>
            <a:endParaRPr lang="en-US" dirty="0">
              <a:latin typeface="Aharoni" pitchFamily="2" charset="-79"/>
              <a:cs typeface="Aharoni" pitchFamily="2" charset="-79"/>
            </a:endParaRPr>
          </a:p>
        </p:txBody>
      </p:sp>
      <p:sp>
        <p:nvSpPr>
          <p:cNvPr id="3" name="Content Placeholder 2"/>
          <p:cNvSpPr>
            <a:spLocks noGrp="1"/>
          </p:cNvSpPr>
          <p:nvPr>
            <p:ph idx="1"/>
          </p:nvPr>
        </p:nvSpPr>
        <p:spPr>
          <a:xfrm>
            <a:off x="457200" y="1371600"/>
            <a:ext cx="8229600" cy="4754563"/>
          </a:xfrm>
        </p:spPr>
        <p:txBody>
          <a:bodyPr>
            <a:normAutofit/>
          </a:bodyPr>
          <a:lstStyle/>
          <a:p>
            <a:pPr lvl="0"/>
            <a:r>
              <a:rPr lang="en-GB" dirty="0" smtClean="0"/>
              <a:t>Design &amp; execute </a:t>
            </a:r>
            <a:r>
              <a:rPr lang="en-GB" dirty="0"/>
              <a:t>a research </a:t>
            </a:r>
            <a:r>
              <a:rPr lang="en-GB" dirty="0" smtClean="0"/>
              <a:t>agenda</a:t>
            </a:r>
            <a:endParaRPr lang="en-US" dirty="0"/>
          </a:p>
          <a:p>
            <a:pPr lvl="0"/>
            <a:r>
              <a:rPr lang="en-GB" dirty="0"/>
              <a:t>Using research to stimulate the generation of locally-grown conceptual and theoretical frameworks for analysing GLED;</a:t>
            </a:r>
            <a:endParaRPr lang="en-US" dirty="0"/>
          </a:p>
          <a:p>
            <a:pPr lvl="0"/>
            <a:r>
              <a:rPr lang="en-GB" dirty="0"/>
              <a:t>Dissemination activities including scholarly and non-scholarly publications</a:t>
            </a:r>
            <a:r>
              <a:rPr lang="en-GB" dirty="0" smtClean="0"/>
              <a:t>.</a:t>
            </a:r>
          </a:p>
          <a:p>
            <a:pPr lvl="0"/>
            <a:r>
              <a:rPr lang="en-GB" dirty="0" smtClean="0"/>
              <a:t>Think tank strategy</a:t>
            </a:r>
            <a:endParaRPr lang="en-US" dirty="0"/>
          </a:p>
          <a:p>
            <a:pPr marL="0" indent="0">
              <a:buNone/>
            </a:pPr>
            <a:endParaRPr lang="en-US" dirty="0"/>
          </a:p>
        </p:txBody>
      </p:sp>
    </p:spTree>
    <p:extLst>
      <p:ext uri="{BB962C8B-B14F-4D97-AF65-F5344CB8AC3E}">
        <p14:creationId xmlns:p14="http://schemas.microsoft.com/office/powerpoint/2010/main" val="25734869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508</TotalTime>
  <Words>574</Words>
  <Application>Microsoft Office PowerPoint</Application>
  <PresentationFormat>On-screen Show (4:3)</PresentationFormat>
  <Paragraphs>74</Paragraphs>
  <Slides>13</Slides>
  <Notes>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Harnessing capacity for GLED  course delivery</vt:lpstr>
      <vt:lpstr>Introduction </vt:lpstr>
      <vt:lpstr>Objectives </vt:lpstr>
      <vt:lpstr>GLED over the years...lessons learned</vt:lpstr>
      <vt:lpstr>Strategic direction</vt:lpstr>
      <vt:lpstr>Aligning GLED to national development goals</vt:lpstr>
      <vt:lpstr>Strike the balance...</vt:lpstr>
      <vt:lpstr>Redefine the target group</vt:lpstr>
      <vt:lpstr>Establish a GLED research base</vt:lpstr>
      <vt:lpstr>Invest in building managerial &amp; administrative capacity </vt:lpstr>
      <vt:lpstr>Build capacity for M&amp;E</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Harnessing capacity for GLED  course delivery</dc:title>
  <dc:creator>DELL</dc:creator>
  <cp:lastModifiedBy>hkabejja</cp:lastModifiedBy>
  <cp:revision>17</cp:revision>
  <dcterms:created xsi:type="dcterms:W3CDTF">2015-06-14T05:04:53Z</dcterms:created>
  <dcterms:modified xsi:type="dcterms:W3CDTF">2015-06-16T02:37:43Z</dcterms:modified>
</cp:coreProperties>
</file>