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3" r:id="rId6"/>
    <p:sldId id="276" r:id="rId7"/>
    <p:sldId id="260" r:id="rId8"/>
    <p:sldId id="272" r:id="rId9"/>
  </p:sldIdLst>
  <p:sldSz cx="12241213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44" y="72"/>
      </p:cViewPr>
      <p:guideLst>
        <p:guide orient="horz" pos="2160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09B23-A829-4728-861F-4584D1F2755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714D4A-F921-4251-B702-046A7CA4FD3D}">
      <dgm:prSet phldrT="[Text]" custT="1"/>
      <dgm:spPr>
        <a:solidFill>
          <a:schemeClr val="bg1"/>
        </a:solidFill>
      </dgm:spPr>
      <dgm:t>
        <a:bodyPr/>
        <a:lstStyle/>
        <a:p>
          <a:pPr algn="l"/>
          <a:r>
            <a:rPr lang="en-US" sz="28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</a:p>
      </dgm:t>
    </dgm:pt>
    <dgm:pt modelId="{E7EF2ED6-62A2-4E89-B969-08C22FE92926}" type="parTrans" cxnId="{62EDAE5A-0CCD-448F-BFDD-3132932B42CC}">
      <dgm:prSet/>
      <dgm:spPr/>
      <dgm:t>
        <a:bodyPr/>
        <a:lstStyle/>
        <a:p>
          <a:endParaRPr lang="en-US"/>
        </a:p>
      </dgm:t>
    </dgm:pt>
    <dgm:pt modelId="{7029FE31-C642-4E1F-A8B4-7B8B52D4F4CF}" type="sibTrans" cxnId="{62EDAE5A-0CCD-448F-BFDD-3132932B42CC}">
      <dgm:prSet/>
      <dgm:spPr/>
      <dgm:t>
        <a:bodyPr/>
        <a:lstStyle/>
        <a:p>
          <a:endParaRPr lang="en-US"/>
        </a:p>
      </dgm:t>
    </dgm:pt>
    <dgm:pt modelId="{57B2ED9C-F5CF-41B6-B7EC-1160CC6D68A7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1800"/>
            </a:spcBef>
            <a:spcAft>
              <a:spcPts val="1800"/>
            </a:spcAft>
            <a:buClrTx/>
            <a:buSzTx/>
            <a:buFontTx/>
            <a:buNone/>
            <a:tabLst/>
            <a:defRPr/>
          </a:pPr>
          <a:r>
            <a:rPr lang="en-US" sz="3200" b="1" dirty="0" smtClean="0">
              <a:solidFill>
                <a:schemeClr val="accent6">
                  <a:lumMod val="75000"/>
                </a:schemeClr>
              </a:solidFill>
              <a:latin typeface="+mn-lt"/>
            </a:rPr>
            <a:t>FOR GOD AND MY COUNTRY,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1800"/>
            </a:spcBef>
            <a:spcAft>
              <a:spcPts val="1800"/>
            </a:spcAft>
            <a:buClrTx/>
            <a:buSzTx/>
            <a:buFontTx/>
            <a:buNone/>
            <a:tabLst/>
            <a:defRPr/>
          </a:pPr>
          <a:r>
            <a:rPr lang="en-US" sz="320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3200" b="1" i="1" dirty="0" smtClean="0">
              <a:solidFill>
                <a:schemeClr val="tx1"/>
              </a:solidFill>
              <a:latin typeface="+mn-lt"/>
            </a:rPr>
            <a:t>THANK YOU ALL! </a:t>
          </a:r>
          <a:endParaRPr lang="en-US" sz="3200" b="1" i="1" dirty="0">
            <a:solidFill>
              <a:schemeClr val="tx1"/>
            </a:solidFill>
            <a:latin typeface="+mn-lt"/>
          </a:endParaRPr>
        </a:p>
      </dgm:t>
    </dgm:pt>
    <dgm:pt modelId="{B0F6FB53-3A16-476C-AB8B-84FACDC26A36}" type="parTrans" cxnId="{583A01E2-6289-4100-9B98-BB9B6E337901}">
      <dgm:prSet/>
      <dgm:spPr/>
      <dgm:t>
        <a:bodyPr/>
        <a:lstStyle/>
        <a:p>
          <a:endParaRPr lang="en-US"/>
        </a:p>
      </dgm:t>
    </dgm:pt>
    <dgm:pt modelId="{7903920D-C2C1-40D0-AF81-CEDD365DE3D6}" type="sibTrans" cxnId="{583A01E2-6289-4100-9B98-BB9B6E337901}">
      <dgm:prSet/>
      <dgm:spPr/>
      <dgm:t>
        <a:bodyPr/>
        <a:lstStyle/>
        <a:p>
          <a:endParaRPr lang="en-US"/>
        </a:p>
      </dgm:t>
    </dgm:pt>
    <dgm:pt modelId="{169A6F1D-F885-46B2-8704-D86DE7B5C6EF}" type="pres">
      <dgm:prSet presAssocID="{B4809B23-A829-4728-861F-4584D1F2755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0AAEE6-F5A4-415F-9420-B327A7E39C5C}" type="pres">
      <dgm:prSet presAssocID="{ED714D4A-F921-4251-B702-046A7CA4FD3D}" presName="root" presStyleCnt="0">
        <dgm:presLayoutVars>
          <dgm:chMax/>
          <dgm:chPref val="4"/>
        </dgm:presLayoutVars>
      </dgm:prSet>
      <dgm:spPr/>
    </dgm:pt>
    <dgm:pt modelId="{D3192AC7-E593-4800-8F9A-7F842B8F9A49}" type="pres">
      <dgm:prSet presAssocID="{ED714D4A-F921-4251-B702-046A7CA4FD3D}" presName="rootComposite" presStyleCnt="0">
        <dgm:presLayoutVars/>
      </dgm:prSet>
      <dgm:spPr/>
    </dgm:pt>
    <dgm:pt modelId="{0D89E616-9E53-4489-9B75-AD96833A76B2}" type="pres">
      <dgm:prSet presAssocID="{ED714D4A-F921-4251-B702-046A7CA4FD3D}" presName="rootText" presStyleLbl="node0" presStyleIdx="0" presStyleCnt="1" custScaleX="113029" custScaleY="106149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18EC3691-B19E-4BAB-AA46-EE754CFD2C8B}" type="pres">
      <dgm:prSet presAssocID="{ED714D4A-F921-4251-B702-046A7CA4FD3D}" presName="childShape" presStyleCnt="0">
        <dgm:presLayoutVars>
          <dgm:chMax val="0"/>
          <dgm:chPref val="0"/>
        </dgm:presLayoutVars>
      </dgm:prSet>
      <dgm:spPr/>
    </dgm:pt>
    <dgm:pt modelId="{07810CD4-9B8E-4FA4-98E6-90E438702B50}" type="pres">
      <dgm:prSet presAssocID="{57B2ED9C-F5CF-41B6-B7EC-1160CC6D68A7}" presName="childComposite" presStyleCnt="0">
        <dgm:presLayoutVars>
          <dgm:chMax val="0"/>
          <dgm:chPref val="0"/>
        </dgm:presLayoutVars>
      </dgm:prSet>
      <dgm:spPr/>
    </dgm:pt>
    <dgm:pt modelId="{5CD4C98F-8F73-4B36-8B0F-42A9856A2F42}" type="pres">
      <dgm:prSet presAssocID="{57B2ED9C-F5CF-41B6-B7EC-1160CC6D68A7}" presName="Image" presStyleLbl="node1" presStyleIdx="0" presStyleCnt="1"/>
      <dgm:spPr>
        <a:solidFill>
          <a:schemeClr val="bg1"/>
        </a:solidFill>
      </dgm:spPr>
    </dgm:pt>
    <dgm:pt modelId="{DB72BFA6-E54A-4DEB-9135-F63159D38ECE}" type="pres">
      <dgm:prSet presAssocID="{57B2ED9C-F5CF-41B6-B7EC-1160CC6D68A7}" presName="childText" presStyleLbl="lnNode1" presStyleIdx="0" presStyleCnt="1" custScaleX="82429" custScaleY="299793" custLinFactY="-24556" custLinFactNeighborX="-946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EDAE5A-0CCD-448F-BFDD-3132932B42CC}" srcId="{B4809B23-A829-4728-861F-4584D1F27554}" destId="{ED714D4A-F921-4251-B702-046A7CA4FD3D}" srcOrd="0" destOrd="0" parTransId="{E7EF2ED6-62A2-4E89-B969-08C22FE92926}" sibTransId="{7029FE31-C642-4E1F-A8B4-7B8B52D4F4CF}"/>
    <dgm:cxn modelId="{4260D429-4164-4393-BC2C-7440A751E551}" type="presOf" srcId="{B4809B23-A829-4728-861F-4584D1F27554}" destId="{169A6F1D-F885-46B2-8704-D86DE7B5C6EF}" srcOrd="0" destOrd="0" presId="urn:microsoft.com/office/officeart/2008/layout/PictureAccentList"/>
    <dgm:cxn modelId="{583A01E2-6289-4100-9B98-BB9B6E337901}" srcId="{ED714D4A-F921-4251-B702-046A7CA4FD3D}" destId="{57B2ED9C-F5CF-41B6-B7EC-1160CC6D68A7}" srcOrd="0" destOrd="0" parTransId="{B0F6FB53-3A16-476C-AB8B-84FACDC26A36}" sibTransId="{7903920D-C2C1-40D0-AF81-CEDD365DE3D6}"/>
    <dgm:cxn modelId="{782ABCC5-A2D5-46A0-BA12-44C577BAE76F}" type="presOf" srcId="{ED714D4A-F921-4251-B702-046A7CA4FD3D}" destId="{0D89E616-9E53-4489-9B75-AD96833A76B2}" srcOrd="0" destOrd="0" presId="urn:microsoft.com/office/officeart/2008/layout/PictureAccentList"/>
    <dgm:cxn modelId="{D8BB6FE3-72BB-43DA-8D6F-2210FA1F31A9}" type="presOf" srcId="{57B2ED9C-F5CF-41B6-B7EC-1160CC6D68A7}" destId="{DB72BFA6-E54A-4DEB-9135-F63159D38ECE}" srcOrd="0" destOrd="0" presId="urn:microsoft.com/office/officeart/2008/layout/PictureAccentList"/>
    <dgm:cxn modelId="{C58B41B2-6CD0-48E3-BBBB-4BE9C979183C}" type="presParOf" srcId="{169A6F1D-F885-46B2-8704-D86DE7B5C6EF}" destId="{BD0AAEE6-F5A4-415F-9420-B327A7E39C5C}" srcOrd="0" destOrd="0" presId="urn:microsoft.com/office/officeart/2008/layout/PictureAccentList"/>
    <dgm:cxn modelId="{728555CD-75AE-4A22-B013-151B0ED76435}" type="presParOf" srcId="{BD0AAEE6-F5A4-415F-9420-B327A7E39C5C}" destId="{D3192AC7-E593-4800-8F9A-7F842B8F9A49}" srcOrd="0" destOrd="0" presId="urn:microsoft.com/office/officeart/2008/layout/PictureAccentList"/>
    <dgm:cxn modelId="{93BB3DBB-4D02-475D-9ADD-07BF0B061A07}" type="presParOf" srcId="{D3192AC7-E593-4800-8F9A-7F842B8F9A49}" destId="{0D89E616-9E53-4489-9B75-AD96833A76B2}" srcOrd="0" destOrd="0" presId="urn:microsoft.com/office/officeart/2008/layout/PictureAccentList"/>
    <dgm:cxn modelId="{3E28E33D-E256-4A74-93D4-ED8978F2456B}" type="presParOf" srcId="{BD0AAEE6-F5A4-415F-9420-B327A7E39C5C}" destId="{18EC3691-B19E-4BAB-AA46-EE754CFD2C8B}" srcOrd="1" destOrd="0" presId="urn:microsoft.com/office/officeart/2008/layout/PictureAccentList"/>
    <dgm:cxn modelId="{B92CC0F0-A2E2-4AC6-9D11-A20F8A6678B9}" type="presParOf" srcId="{18EC3691-B19E-4BAB-AA46-EE754CFD2C8B}" destId="{07810CD4-9B8E-4FA4-98E6-90E438702B50}" srcOrd="0" destOrd="0" presId="urn:microsoft.com/office/officeart/2008/layout/PictureAccentList"/>
    <dgm:cxn modelId="{FD5577FA-E08F-4FAA-9092-C06346BE2239}" type="presParOf" srcId="{07810CD4-9B8E-4FA4-98E6-90E438702B50}" destId="{5CD4C98F-8F73-4B36-8B0F-42A9856A2F42}" srcOrd="0" destOrd="0" presId="urn:microsoft.com/office/officeart/2008/layout/PictureAccentList"/>
    <dgm:cxn modelId="{2C0C6E66-B89C-4ACD-9BA4-63EA98B9CD9F}" type="presParOf" srcId="{07810CD4-9B8E-4FA4-98E6-90E438702B50}" destId="{DB72BFA6-E54A-4DEB-9135-F63159D38ECE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9E616-9E53-4489-9B75-AD96833A76B2}">
      <dsp:nvSpPr>
        <dsp:cNvPr id="0" name=""/>
        <dsp:cNvSpPr/>
      </dsp:nvSpPr>
      <dsp:spPr>
        <a:xfrm>
          <a:off x="5800" y="175837"/>
          <a:ext cx="10912378" cy="130274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</a:p>
      </dsp:txBody>
      <dsp:txXfrm>
        <a:off x="43956" y="213993"/>
        <a:ext cx="10836066" cy="1226436"/>
      </dsp:txXfrm>
    </dsp:sp>
    <dsp:sp modelId="{5CD4C98F-8F73-4B36-8B0F-42A9856A2F42}">
      <dsp:nvSpPr>
        <dsp:cNvPr id="0" name=""/>
        <dsp:cNvSpPr/>
      </dsp:nvSpPr>
      <dsp:spPr>
        <a:xfrm>
          <a:off x="1001694" y="2925508"/>
          <a:ext cx="1227282" cy="1227282"/>
        </a:xfrm>
        <a:prstGeom prst="roundRect">
          <a:avLst>
            <a:gd name="adj" fmla="val 1667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2BFA6-E54A-4DEB-9135-F63159D38ECE}">
      <dsp:nvSpPr>
        <dsp:cNvPr id="0" name=""/>
        <dsp:cNvSpPr/>
      </dsp:nvSpPr>
      <dsp:spPr>
        <a:xfrm>
          <a:off x="2246269" y="170841"/>
          <a:ext cx="6885767" cy="3679307"/>
        </a:xfrm>
        <a:prstGeom prst="roundRect">
          <a:avLst>
            <a:gd name="adj" fmla="val 1667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800"/>
            </a:spcAft>
            <a:buClrTx/>
            <a:buSzTx/>
            <a:buFontTx/>
            <a:buNone/>
            <a:tabLst/>
            <a:defRPr/>
          </a:pPr>
          <a:r>
            <a:rPr lang="en-US" sz="3200" b="1" kern="1200" dirty="0" smtClean="0">
              <a:solidFill>
                <a:schemeClr val="accent6">
                  <a:lumMod val="75000"/>
                </a:schemeClr>
              </a:solidFill>
              <a:latin typeface="+mn-lt"/>
            </a:rPr>
            <a:t>FOR GOD AND MY COUNTRY,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800"/>
            </a:spcAft>
            <a:buClrTx/>
            <a:buSzTx/>
            <a:buFontTx/>
            <a:buNone/>
            <a:tabLst/>
            <a:defRPr/>
          </a:pPr>
          <a:r>
            <a:rPr lang="en-US" sz="3200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3200" b="1" i="1" kern="1200" dirty="0" smtClean="0">
              <a:solidFill>
                <a:schemeClr val="tx1"/>
              </a:solidFill>
              <a:latin typeface="+mn-lt"/>
            </a:rPr>
            <a:t>THANK YOU ALL! </a:t>
          </a:r>
          <a:endParaRPr lang="en-US" sz="3200" b="1" i="1" kern="1200" dirty="0">
            <a:solidFill>
              <a:schemeClr val="tx1"/>
            </a:solidFill>
            <a:latin typeface="+mn-lt"/>
          </a:endParaRPr>
        </a:p>
      </dsp:txBody>
      <dsp:txXfrm>
        <a:off x="2425910" y="350482"/>
        <a:ext cx="6526485" cy="3320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091" y="2130427"/>
            <a:ext cx="1040503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6182" y="3886200"/>
            <a:ext cx="856884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1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0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60864" y="274640"/>
            <a:ext cx="309005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444" y="274640"/>
            <a:ext cx="9070399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7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0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72" y="4406902"/>
            <a:ext cx="10405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972" y="2906713"/>
            <a:ext cx="104050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0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445" y="1600202"/>
            <a:ext cx="608022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0690" y="1600202"/>
            <a:ext cx="60802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61" y="1535113"/>
            <a:ext cx="54086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61" y="2174875"/>
            <a:ext cx="54086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367" y="1535113"/>
            <a:ext cx="54107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8367" y="2174875"/>
            <a:ext cx="54107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2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61" y="273050"/>
            <a:ext cx="4027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975" y="273052"/>
            <a:ext cx="684317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061" y="1435102"/>
            <a:ext cx="4027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9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363" y="4800600"/>
            <a:ext cx="73447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9363" y="612775"/>
            <a:ext cx="73447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9363" y="5367338"/>
            <a:ext cx="73447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61" y="1600202"/>
            <a:ext cx="110170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061" y="6356352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3F77-1783-4450-A135-8ADEE21FA0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2415" y="6356352"/>
            <a:ext cx="38763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2870" y="6356352"/>
            <a:ext cx="28562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7375-A1B8-4910-95CB-58EA150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E65672-7416-84F8-AA05-CC5083CE19BF}"/>
              </a:ext>
            </a:extLst>
          </p:cNvPr>
          <p:cNvSpPr txBox="1">
            <a:spLocks/>
          </p:cNvSpPr>
          <p:nvPr/>
        </p:nvSpPr>
        <p:spPr>
          <a:xfrm>
            <a:off x="720006" y="764704"/>
            <a:ext cx="10513168" cy="1728192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FF0000"/>
                </a:solidFill>
              </a:rPr>
              <a:t>CLIMATE-SMART PIGEON PEA FARMING FOR IMPROVED PARENTHOOD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B79A222-79DF-B2CB-0345-2A60C914A5E4}"/>
              </a:ext>
            </a:extLst>
          </p:cNvPr>
          <p:cNvSpPr txBox="1">
            <a:spLocks/>
          </p:cNvSpPr>
          <p:nvPr/>
        </p:nvSpPr>
        <p:spPr>
          <a:xfrm>
            <a:off x="4608438" y="3140968"/>
            <a:ext cx="2167958" cy="72008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Aharoni" panose="02010803020104030203" pitchFamily="2" charset="-79"/>
              </a:rPr>
              <a:t>POLICY </a:t>
            </a:r>
            <a:r>
              <a:rPr lang="en-US" sz="24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BRIEF:</a:t>
            </a:r>
            <a:endParaRPr lang="en-US" sz="2400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F69409E-8D7A-0C82-B491-307213A9CB50}"/>
              </a:ext>
            </a:extLst>
          </p:cNvPr>
          <p:cNvSpPr txBox="1">
            <a:spLocks/>
          </p:cNvSpPr>
          <p:nvPr/>
        </p:nvSpPr>
        <p:spPr>
          <a:xfrm>
            <a:off x="8208837" y="5085184"/>
            <a:ext cx="2886403" cy="1368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indent="-1828800" algn="r">
              <a:buNone/>
            </a:pPr>
            <a:r>
              <a:rPr lang="en-US" sz="2400" b="1" dirty="0">
                <a:cs typeface="Aharoni" panose="02010803020104030203" pitchFamily="2" charset="-79"/>
              </a:rPr>
              <a:t>Howard </a:t>
            </a:r>
            <a:r>
              <a:rPr lang="en-US" sz="2400" b="1" dirty="0" smtClean="0">
                <a:cs typeface="Aharoni" panose="02010803020104030203" pitchFamily="2" charset="-79"/>
              </a:rPr>
              <a:t>Tugume</a:t>
            </a:r>
          </a:p>
          <a:p>
            <a:pPr marL="1828800" indent="-1828800" algn="r">
              <a:buNone/>
            </a:pPr>
            <a:r>
              <a:rPr lang="en-US" sz="2000" dirty="0" smtClean="0">
                <a:cs typeface="Aharoni" panose="02010803020104030203" pitchFamily="2" charset="-79"/>
              </a:rPr>
              <a:t>+256 706313063 </a:t>
            </a:r>
          </a:p>
          <a:p>
            <a:pPr marL="1828800" indent="-1828800" algn="r">
              <a:buNone/>
            </a:pPr>
            <a:r>
              <a:rPr lang="en-US" sz="2000" dirty="0" smtClean="0">
                <a:cs typeface="Aharoni" panose="02010803020104030203" pitchFamily="2" charset="-79"/>
              </a:rPr>
              <a:t>htugume@gmail.com</a:t>
            </a:r>
            <a:endParaRPr lang="en-US" sz="2000" dirty="0">
              <a:cs typeface="Aharoni" panose="02010803020104030203" pitchFamily="2" charset="-79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B79A222-79DF-B2CB-0345-2A60C914A5E4}"/>
              </a:ext>
            </a:extLst>
          </p:cNvPr>
          <p:cNvSpPr txBox="1">
            <a:spLocks/>
          </p:cNvSpPr>
          <p:nvPr/>
        </p:nvSpPr>
        <p:spPr>
          <a:xfrm>
            <a:off x="4104382" y="4542922"/>
            <a:ext cx="2854400" cy="54226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cs typeface="Aharoni" panose="02010803020104030203" pitchFamily="2" charset="-79"/>
              </a:rPr>
              <a:t>MARCH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cs typeface="Aharoni" panose="02010803020104030203" pitchFamily="2" charset="-79"/>
              </a:rPr>
              <a:t> 2024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21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N #21 Pigeon Pea | ECHOcommunity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14" y="1962904"/>
            <a:ext cx="4872294" cy="325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08CD292-104C-8366-7B15-07385587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82" y="332657"/>
            <a:ext cx="10913013" cy="6480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Introduction: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39362" y="1974709"/>
            <a:ext cx="3191385" cy="1034048"/>
            <a:chOff x="2039362" y="1974709"/>
            <a:chExt cx="3191385" cy="1034048"/>
          </a:xfrm>
        </p:grpSpPr>
        <p:pic>
          <p:nvPicPr>
            <p:cNvPr id="10" name="Picture 2" descr="Caribbean Style Stewed Pigeon Peas Recipe : Propa Eat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789" y="1974709"/>
              <a:ext cx="1389958" cy="1034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039362" y="2030068"/>
              <a:ext cx="1344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Food 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615810" y="3136984"/>
            <a:ext cx="2950227" cy="1166097"/>
            <a:chOff x="2615810" y="3136984"/>
            <a:chExt cx="2950227" cy="1166097"/>
          </a:xfrm>
        </p:grpSpPr>
        <p:pic>
          <p:nvPicPr>
            <p:cNvPr id="11" name="Picture 6" descr="Pigeon peas are for sale in Iganga's central market - Iganga, Uganda, East  Africa Stock Photo - Alam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88" t="26913" b="12123"/>
            <a:stretch/>
          </p:blipFill>
          <p:spPr bwMode="auto">
            <a:xfrm>
              <a:off x="4178302" y="3136984"/>
              <a:ext cx="1387735" cy="1166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615810" y="3285357"/>
              <a:ext cx="1536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Income</a:t>
              </a:r>
              <a:r>
                <a:rPr lang="en-US" sz="2400" dirty="0" smtClean="0">
                  <a:solidFill>
                    <a:srgbClr val="7030A0"/>
                  </a:solidFill>
                </a:rPr>
                <a:t>  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80246" y="4525204"/>
            <a:ext cx="3074217" cy="1103077"/>
            <a:chOff x="2880246" y="4525204"/>
            <a:chExt cx="3074217" cy="1103077"/>
          </a:xfrm>
        </p:grpSpPr>
        <p:pic>
          <p:nvPicPr>
            <p:cNvPr id="12" name="Picture 14" descr="TECA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502"/>
            <a:stretch/>
          </p:blipFill>
          <p:spPr bwMode="auto">
            <a:xfrm>
              <a:off x="4566728" y="4525204"/>
              <a:ext cx="1387735" cy="1103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880246" y="4764029"/>
              <a:ext cx="16555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996633"/>
                  </a:solidFill>
                </a:rPr>
                <a:t>Soil fertility   </a:t>
              </a:r>
              <a:endParaRPr lang="en-US" sz="2400" b="1" dirty="0">
                <a:solidFill>
                  <a:srgbClr val="996633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8038" y="1124744"/>
            <a:ext cx="9865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sz="2000" dirty="0"/>
              <a:t>Pigeon </a:t>
            </a:r>
            <a:r>
              <a:rPr lang="en-US" sz="2000" dirty="0" smtClean="0"/>
              <a:t>peas are crucial for climate-smart agriculture, with multiple benefits:</a:t>
            </a:r>
            <a:endParaRPr lang="en-US" sz="20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08CD292-104C-8366-7B15-07385587E655}"/>
              </a:ext>
            </a:extLst>
          </p:cNvPr>
          <p:cNvSpPr txBox="1">
            <a:spLocks/>
          </p:cNvSpPr>
          <p:nvPr/>
        </p:nvSpPr>
        <p:spPr>
          <a:xfrm>
            <a:off x="1008038" y="5683646"/>
            <a:ext cx="10056870" cy="864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/>
              <a:t>Farmers were </a:t>
            </a:r>
            <a:r>
              <a:rPr lang="en-US" sz="2000" dirty="0" smtClean="0"/>
              <a:t>committing more time </a:t>
            </a:r>
            <a:r>
              <a:rPr lang="en-US" sz="2000" dirty="0"/>
              <a:t>to farming, affecting their roles as parents in </a:t>
            </a:r>
            <a:r>
              <a:rPr lang="en-US" sz="2000" dirty="0" smtClean="0"/>
              <a:t>ways that weren't studied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88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136D548-4144-F88E-2D24-F5CCD7E7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628"/>
            <a:ext cx="10515600" cy="86990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Research </a:t>
            </a:r>
            <a:r>
              <a:rPr lang="en-US" sz="3600" b="1" dirty="0" smtClean="0">
                <a:solidFill>
                  <a:srgbClr val="FF0000"/>
                </a:solidFill>
              </a:rPr>
              <a:t>objectives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8CD292-104C-8366-7B15-07385587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039" y="1763791"/>
            <a:ext cx="4752528" cy="4041473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To validate </a:t>
            </a:r>
            <a:r>
              <a:rPr lang="en-US" sz="2200" dirty="0"/>
              <a:t>parenthood among climate-smart pigeon pea farmers in Lira and Alebtong. </a:t>
            </a: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To analyze </a:t>
            </a:r>
            <a:r>
              <a:rPr lang="en-US" sz="2200" dirty="0"/>
              <a:t>factors influencing parenthood among farmers in Lira and Alebtong. </a:t>
            </a: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To conduct </a:t>
            </a:r>
            <a:r>
              <a:rPr lang="en-US" sz="2200" dirty="0"/>
              <a:t>a path analysis of time allocation between parenting and climate-smart pigeon pea farming.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99076" y="1844824"/>
            <a:ext cx="5078426" cy="3661537"/>
            <a:chOff x="5117402" y="1207620"/>
            <a:chExt cx="4724109" cy="3464525"/>
          </a:xfrm>
        </p:grpSpPr>
        <p:pic>
          <p:nvPicPr>
            <p:cNvPr id="9" name="Picture 2" descr="Commentary Submitted To FAO Discussion On The AFCFTA As It Relates To Food  And Agricultu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7402" y="1240457"/>
              <a:ext cx="2306472" cy="3431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Mother An Ugandan mother with her baby on back, has taken her son from school and is going home. Uganda Stock Photo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91" t="2801" r="39888" b="6018"/>
            <a:stretch/>
          </p:blipFill>
          <p:spPr bwMode="auto">
            <a:xfrm>
              <a:off x="7712460" y="1207620"/>
              <a:ext cx="2129051" cy="3326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409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08CD292-104C-8366-7B15-07385587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82" y="332657"/>
            <a:ext cx="10913013" cy="6480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Methodology: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4502" y="5319921"/>
            <a:ext cx="1052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Survey </a:t>
            </a:r>
            <a:r>
              <a:rPr lang="en-US" sz="2000" dirty="0"/>
              <a:t>data was entered into spreadsheets and analyzed using </a:t>
            </a:r>
            <a:r>
              <a:rPr lang="en-US" sz="2000" dirty="0" err="1"/>
              <a:t>Datatab</a:t>
            </a:r>
            <a:r>
              <a:rPr lang="en-US" sz="2000" dirty="0"/>
              <a:t> software to generate descriptive reports with a 95% confidence level.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88158" y="1378912"/>
            <a:ext cx="4968552" cy="3274224"/>
            <a:chOff x="2088158" y="1378912"/>
            <a:chExt cx="4968552" cy="3274224"/>
          </a:xfrm>
        </p:grpSpPr>
        <p:sp>
          <p:nvSpPr>
            <p:cNvPr id="3" name="Rectangle 2"/>
            <p:cNvSpPr/>
            <p:nvPr/>
          </p:nvSpPr>
          <p:spPr>
            <a:xfrm>
              <a:off x="6552654" y="2132856"/>
              <a:ext cx="504056" cy="9361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088158" y="1378912"/>
              <a:ext cx="4248472" cy="3274224"/>
              <a:chOff x="2088158" y="1378912"/>
              <a:chExt cx="4248472" cy="3274224"/>
            </a:xfrm>
          </p:grpSpPr>
          <p:pic>
            <p:nvPicPr>
              <p:cNvPr id="21" name="Picture 20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88158" y="1378912"/>
                <a:ext cx="4248472" cy="2963232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088158" y="4077072"/>
                <a:ext cx="4248472" cy="5760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/>
                  <a:t>33 participants took part in focus group discussions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272734" y="1340768"/>
            <a:ext cx="3672408" cy="3350861"/>
            <a:chOff x="7272734" y="1466985"/>
            <a:chExt cx="3672408" cy="3350861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2C99EF0-5AE8-1E5C-2DE7-119DF1A9A8E4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97"/>
            <a:stretch/>
          </p:blipFill>
          <p:spPr bwMode="auto">
            <a:xfrm>
              <a:off x="7272734" y="1466985"/>
              <a:ext cx="3672408" cy="287515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7272734" y="4241782"/>
              <a:ext cx="3672408" cy="576064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b="1" dirty="0" smtClean="0"/>
                <a:t>254 filled a survey questionnaire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580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82772"/>
              </p:ext>
            </p:extLst>
          </p:nvPr>
        </p:nvGraphicFramePr>
        <p:xfrm>
          <a:off x="1962347" y="2132857"/>
          <a:ext cx="913869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5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12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a typeface="Calibri"/>
                        </a:rPr>
                        <a:t>Gender Differences in Income, technology adoption, expenditure  and parenting hours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a typeface="Calibri"/>
                        </a:rPr>
                        <a:t>. </a:t>
                      </a:r>
                      <a:endParaRPr lang="en-US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a typeface="Calibri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2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Mothers (N=120)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Fathers (N=134) 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2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Income (“000”)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1,800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2,500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2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from</a:t>
                      </a:r>
                      <a:r>
                        <a:rPr lang="en-US" baseline="0" dirty="0" smtClean="0"/>
                        <a:t> pigeon pea sales 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74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2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CSA technologies 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expenditure on a school child (‘000’, UGX)</a:t>
                      </a:r>
                      <a:endParaRPr lang="en-US" dirty="0" smtClean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79"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hours  spent on  a school child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769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554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90"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Source: Survey data of 254 climate-smart</a:t>
                      </a:r>
                      <a:r>
                        <a:rPr lang="en-US" b="0" i="1" baseline="0" dirty="0" smtClean="0"/>
                        <a:t> pigeon pea farmers in Lira Alebtong</a:t>
                      </a:r>
                      <a:r>
                        <a:rPr lang="en-US" b="0" i="1" dirty="0" smtClean="0"/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136D548-4144-F88E-2D24-F5CCD7E7B8D0}"/>
              </a:ext>
            </a:extLst>
          </p:cNvPr>
          <p:cNvSpPr txBox="1">
            <a:spLocks/>
          </p:cNvSpPr>
          <p:nvPr/>
        </p:nvSpPr>
        <p:spPr>
          <a:xfrm>
            <a:off x="660070" y="163246"/>
            <a:ext cx="105156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KEY FINDINGS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32490" y="921847"/>
            <a:ext cx="9943180" cy="855712"/>
            <a:chOff x="1232490" y="921847"/>
            <a:chExt cx="9943180" cy="855712"/>
          </a:xfrm>
        </p:grpSpPr>
        <p:sp>
          <p:nvSpPr>
            <p:cNvPr id="7" name="Rectangle 6"/>
            <p:cNvSpPr/>
            <p:nvPr/>
          </p:nvSpPr>
          <p:spPr>
            <a:xfrm>
              <a:off x="2079946" y="921847"/>
              <a:ext cx="9095724" cy="783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>
                <a:spcBef>
                  <a:spcPts val="1200"/>
                </a:spcBef>
                <a:spcAft>
                  <a:spcPts val="1200"/>
                </a:spcAft>
              </a:pP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The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core parenting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roles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were 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supporting </a:t>
              </a:r>
              <a:r>
                <a:rPr lang="en-US" b="1" dirty="0">
                  <a:solidFill>
                    <a:schemeClr val="accent3">
                      <a:lumMod val="50000"/>
                    </a:schemeClr>
                  </a:solidFill>
                </a:rPr>
                <a:t>education 76%, healthcare 60% and Child nurturing 49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%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  <a:ea typeface="Calibri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232490" y="1124744"/>
              <a:ext cx="571615" cy="6528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232492" y="2132856"/>
            <a:ext cx="571615" cy="23762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32491" y="5445224"/>
            <a:ext cx="9784659" cy="902472"/>
            <a:chOff x="1232491" y="5445224"/>
            <a:chExt cx="9784659" cy="902472"/>
          </a:xfrm>
        </p:grpSpPr>
        <p:sp>
          <p:nvSpPr>
            <p:cNvPr id="6" name="Rectangle 5"/>
            <p:cNvSpPr/>
            <p:nvPr/>
          </p:nvSpPr>
          <p:spPr>
            <a:xfrm>
              <a:off x="2079946" y="5483600"/>
              <a:ext cx="8937204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Increased CSA pigeon pea farming with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not only enhances yields and </a:t>
              </a:r>
              <a:r>
                <a:rPr lang="en-US" sz="2000" b="1" dirty="0">
                  <a:solidFill>
                    <a:schemeClr val="tx1"/>
                  </a:solidFill>
                </a:rPr>
                <a:t>soil fertility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, but can potentially  increase income for mothers. </a:t>
              </a:r>
              <a:endParaRPr lang="en-US" sz="2000" b="1" dirty="0">
                <a:solidFill>
                  <a:schemeClr val="tx1"/>
                </a:solidFill>
                <a:ea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32491" y="5445224"/>
              <a:ext cx="571615" cy="90247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404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136D548-4144-F88E-2D24-F5CCD7E7B8D0}"/>
              </a:ext>
            </a:extLst>
          </p:cNvPr>
          <p:cNvSpPr txBox="1">
            <a:spLocks/>
          </p:cNvSpPr>
          <p:nvPr/>
        </p:nvSpPr>
        <p:spPr>
          <a:xfrm>
            <a:off x="660070" y="163246"/>
            <a:ext cx="10515600" cy="1825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Policy Implications:</a:t>
            </a:r>
          </a:p>
          <a:p>
            <a:pPr algn="l"/>
            <a:endParaRPr lang="en-US" sz="3600" b="1" dirty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	</a:t>
            </a:r>
            <a:r>
              <a:rPr lang="en-US" sz="3200" b="1" dirty="0" smtClean="0"/>
              <a:t>The is need to:   </a:t>
            </a:r>
            <a:endParaRPr lang="en-US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003483" y="2529868"/>
            <a:ext cx="9828774" cy="648072"/>
            <a:chOff x="1008038" y="980728"/>
            <a:chExt cx="9828774" cy="648072"/>
          </a:xfrm>
        </p:grpSpPr>
        <p:sp>
          <p:nvSpPr>
            <p:cNvPr id="3" name="Rounded Rectangle 2"/>
            <p:cNvSpPr/>
            <p:nvPr/>
          </p:nvSpPr>
          <p:spPr>
            <a:xfrm>
              <a:off x="1008038" y="980728"/>
              <a:ext cx="792088" cy="648072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408CD292-104C-8366-7B15-07385587E655}"/>
                </a:ext>
              </a:extLst>
            </p:cNvPr>
            <p:cNvSpPr txBox="1">
              <a:spLocks/>
            </p:cNvSpPr>
            <p:nvPr/>
          </p:nvSpPr>
          <p:spPr>
            <a:xfrm>
              <a:off x="2088510" y="1052736"/>
              <a:ext cx="8748302" cy="57606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spcBef>
                  <a:spcPts val="600"/>
                </a:spcBef>
                <a:buNone/>
              </a:pPr>
              <a:r>
                <a:rPr lang="en-US" sz="2200" b="1" dirty="0" smtClean="0"/>
                <a:t>Promote Climate-Smart Pigeon Pea farming </a:t>
              </a:r>
              <a:r>
                <a:rPr lang="en-US" sz="1800" dirty="0" smtClean="0"/>
                <a:t> 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08038" y="3573016"/>
            <a:ext cx="10297144" cy="1008112"/>
            <a:chOff x="1008038" y="2780928"/>
            <a:chExt cx="10297144" cy="1008112"/>
          </a:xfrm>
        </p:grpSpPr>
        <p:sp>
          <p:nvSpPr>
            <p:cNvPr id="6" name="Rounded Rectangle 5"/>
            <p:cNvSpPr/>
            <p:nvPr/>
          </p:nvSpPr>
          <p:spPr>
            <a:xfrm>
              <a:off x="1008038" y="2780928"/>
              <a:ext cx="792088" cy="100811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408CD292-104C-8366-7B15-07385587E655}"/>
                </a:ext>
              </a:extLst>
            </p:cNvPr>
            <p:cNvSpPr txBox="1">
              <a:spLocks/>
            </p:cNvSpPr>
            <p:nvPr/>
          </p:nvSpPr>
          <p:spPr>
            <a:xfrm>
              <a:off x="2088510" y="2780928"/>
              <a:ext cx="9216672" cy="100811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spcBef>
                  <a:spcPts val="600"/>
                </a:spcBef>
                <a:buFont typeface="Arial" pitchFamily="34" charset="0"/>
                <a:buNone/>
              </a:pPr>
              <a:r>
                <a:rPr lang="en-US" sz="2200" b="1" dirty="0" smtClean="0"/>
                <a:t>Facilitate Women's Access to Productive Resources</a:t>
              </a:r>
            </a:p>
            <a:p>
              <a:pPr marL="903288" algn="just">
                <a:spcBef>
                  <a:spcPts val="0"/>
                </a:spcBef>
              </a:pPr>
              <a:r>
                <a:rPr lang="en-US" sz="1800" dirty="0" smtClean="0"/>
                <a:t>Reform land rights and ownership laws based on provisions in the National Land Policy.  </a:t>
              </a:r>
            </a:p>
            <a:p>
              <a:pPr marL="903288" algn="just">
                <a:spcBef>
                  <a:spcPts val="0"/>
                </a:spcBef>
              </a:pPr>
              <a:r>
                <a:rPr lang="en-US" sz="1800" dirty="0" smtClean="0"/>
                <a:t>Expand microfinance and Village Savings and Loans, take advantage of the PDM.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8861" y="4927523"/>
            <a:ext cx="10166809" cy="1309789"/>
            <a:chOff x="1008861" y="4665752"/>
            <a:chExt cx="10166809" cy="1309789"/>
          </a:xfrm>
        </p:grpSpPr>
        <p:sp>
          <p:nvSpPr>
            <p:cNvPr id="7" name="Rounded Rectangle 6"/>
            <p:cNvSpPr/>
            <p:nvPr/>
          </p:nvSpPr>
          <p:spPr>
            <a:xfrm>
              <a:off x="1008861" y="4665752"/>
              <a:ext cx="792088" cy="1152128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408CD292-104C-8366-7B15-07385587E655}"/>
                </a:ext>
              </a:extLst>
            </p:cNvPr>
            <p:cNvSpPr txBox="1">
              <a:spLocks/>
            </p:cNvSpPr>
            <p:nvPr/>
          </p:nvSpPr>
          <p:spPr>
            <a:xfrm>
              <a:off x="2088510" y="4665752"/>
              <a:ext cx="9087160" cy="130978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just">
                <a:spcBef>
                  <a:spcPts val="600"/>
                </a:spcBef>
                <a:buNone/>
              </a:pPr>
              <a:r>
                <a:rPr lang="en-US" sz="2200" b="1" dirty="0"/>
                <a:t>Shift Social Norms around Parenting Roles</a:t>
              </a:r>
            </a:p>
            <a:p>
              <a:pPr marL="903288" algn="just">
                <a:spcBef>
                  <a:spcPts val="0"/>
                </a:spcBef>
              </a:pPr>
              <a:r>
                <a:rPr lang="en-US" sz="1800" dirty="0"/>
                <a:t>Behavior change strategies geared towards supporting women in their parenting roles</a:t>
              </a:r>
            </a:p>
            <a:p>
              <a:pPr marL="903288" algn="just">
                <a:spcBef>
                  <a:spcPts val="0"/>
                </a:spcBef>
              </a:pPr>
              <a:r>
                <a:rPr lang="en-US" sz="1800" dirty="0"/>
                <a:t>Leverage Uganda's existing community-based early childhood care models</a:t>
              </a:r>
            </a:p>
            <a:p>
              <a:pPr marL="903288" algn="just">
                <a:spcBef>
                  <a:spcPts val="0"/>
                </a:spcBef>
              </a:pPr>
              <a:r>
                <a:rPr lang="en-US" sz="1800" dirty="0"/>
                <a:t>Engage Uganda's strong nonprofit/civil society sector in childcare provision</a:t>
              </a:r>
              <a:r>
                <a:rPr lang="en-US" sz="1800" dirty="0" smtClean="0"/>
                <a:t>.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51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B136D548-4144-F88E-2D24-F5CCD7E7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0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Conclusion: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72134" y="1556792"/>
            <a:ext cx="8424936" cy="40324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This study recommends deliberate actions to enhance  </a:t>
            </a:r>
            <a:r>
              <a:rPr lang="en-US" sz="2000" dirty="0" smtClean="0">
                <a:solidFill>
                  <a:schemeClr val="tx1"/>
                </a:solidFill>
              </a:rPr>
              <a:t>parenthood for </a:t>
            </a:r>
            <a:r>
              <a:rPr lang="en-US" sz="2000" dirty="0">
                <a:solidFill>
                  <a:schemeClr val="tx1"/>
                </a:solidFill>
              </a:rPr>
              <a:t>women as a </a:t>
            </a:r>
            <a:r>
              <a:rPr lang="en-US" sz="2000" dirty="0" smtClean="0">
                <a:solidFill>
                  <a:schemeClr val="tx1"/>
                </a:solidFill>
              </a:rPr>
              <a:t>way of supporting child nurturing, education and  healthcare.  </a:t>
            </a:r>
            <a:endParaRPr lang="en-US" sz="2000" dirty="0">
              <a:solidFill>
                <a:schemeClr val="tx1"/>
              </a:solidFill>
            </a:endParaRPr>
          </a:p>
          <a:p>
            <a:pPr marL="285750" lvl="0" indent="-285750" algn="just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study emphases  </a:t>
            </a:r>
            <a:r>
              <a:rPr lang="en-US" sz="2000" b="1" dirty="0">
                <a:solidFill>
                  <a:schemeClr val="tx1"/>
                </a:solidFill>
              </a:rPr>
              <a:t>climate-smart pigeon pea farming </a:t>
            </a:r>
            <a:r>
              <a:rPr lang="en-US" sz="2000" dirty="0">
                <a:solidFill>
                  <a:schemeClr val="tx1"/>
                </a:solidFill>
              </a:rPr>
              <a:t>as a strategy to </a:t>
            </a:r>
            <a:r>
              <a:rPr lang="en-US" sz="2000" dirty="0" smtClean="0">
                <a:solidFill>
                  <a:schemeClr val="tx1"/>
                </a:solidFill>
              </a:rPr>
              <a:t>empower mothers to improve parenthood. </a:t>
            </a:r>
            <a:endParaRPr lang="en-US" sz="2000" dirty="0">
              <a:solidFill>
                <a:schemeClr val="tx1"/>
              </a:solidFill>
            </a:endParaRPr>
          </a:p>
          <a:p>
            <a:pPr marL="285750" lvl="0" indent="-285750" algn="just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This can be implements alongside, strategies for empowering women to access resources and mindset changes with regard to parenting roles    </a:t>
            </a:r>
          </a:p>
        </p:txBody>
      </p:sp>
    </p:spTree>
    <p:extLst>
      <p:ext uri="{BB962C8B-B14F-4D97-AF65-F5344CB8AC3E}">
        <p14:creationId xmlns:p14="http://schemas.microsoft.com/office/powerpoint/2010/main" val="15892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08CD292-104C-8366-7B15-07385587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825"/>
            <a:ext cx="6773883" cy="4544336"/>
          </a:xfrm>
        </p:spPr>
        <p:txBody>
          <a:bodyPr>
            <a:normAutofit/>
          </a:bodyPr>
          <a:lstStyle/>
          <a:p>
            <a:pPr marL="461963" indent="-461963" algn="just"/>
            <a:r>
              <a:rPr lang="en-US" sz="2400" dirty="0">
                <a:latin typeface="Arial Narrow" panose="020B0606020202030204" pitchFamily="34" charset="0"/>
              </a:rPr>
              <a:t>. </a:t>
            </a:r>
          </a:p>
          <a:p>
            <a:pPr algn="just"/>
            <a:endParaRPr lang="en-US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3DA0304E-BEF8-9286-5339-9B22AD198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1905206"/>
              </p:ext>
            </p:extLst>
          </p:nvPr>
        </p:nvGraphicFramePr>
        <p:xfrm>
          <a:off x="429820" y="1235034"/>
          <a:ext cx="10923980" cy="5554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Mother An Ugandan mother with her baby on back, has taken her son from school and is going home. Uganda Stock Photo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1" t="2801" r="39888" b="6018"/>
          <a:stretch/>
        </p:blipFill>
        <p:spPr bwMode="auto">
          <a:xfrm>
            <a:off x="9072934" y="1412776"/>
            <a:ext cx="1817631" cy="27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ommentary Submitted To FAO Discussion On The AFCFTA As It Relates To Food  And Agricultur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78" y="2564904"/>
            <a:ext cx="1748763" cy="25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4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3893</TotalTime>
  <Words>413</Words>
  <Application>Microsoft Office PowerPoint</Application>
  <PresentationFormat>Custom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Arial Narrow</vt:lpstr>
      <vt:lpstr>Calibri</vt:lpstr>
      <vt:lpstr>Office Theme</vt:lpstr>
      <vt:lpstr>PowerPoint Presentation</vt:lpstr>
      <vt:lpstr>PowerPoint Presentation</vt:lpstr>
      <vt:lpstr>Research objectives  </vt:lpstr>
      <vt:lpstr>PowerPoint Presentation</vt:lpstr>
      <vt:lpstr>PowerPoint Presentation</vt:lpstr>
      <vt:lpstr>PowerPoint Presentation</vt:lpstr>
      <vt:lpstr>Conclusion: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Dell</cp:lastModifiedBy>
  <cp:revision>100</cp:revision>
  <dcterms:created xsi:type="dcterms:W3CDTF">2023-11-13T00:35:19Z</dcterms:created>
  <dcterms:modified xsi:type="dcterms:W3CDTF">2024-03-27T12:53:38Z</dcterms:modified>
</cp:coreProperties>
</file>