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257" r:id="rId3"/>
    <p:sldId id="264" r:id="rId4"/>
    <p:sldId id="262" r:id="rId5"/>
    <p:sldId id="273" r:id="rId6"/>
    <p:sldId id="263" r:id="rId7"/>
    <p:sldId id="274" r:id="rId8"/>
    <p:sldId id="265" r:id="rId9"/>
    <p:sldId id="258" r:id="rId10"/>
    <p:sldId id="260" r:id="rId11"/>
    <p:sldId id="275" r:id="rId12"/>
    <p:sldId id="283" r:id="rId13"/>
    <p:sldId id="276" r:id="rId14"/>
    <p:sldId id="277" r:id="rId15"/>
    <p:sldId id="278" r:id="rId16"/>
    <p:sldId id="279" r:id="rId17"/>
    <p:sldId id="280" r:id="rId18"/>
    <p:sldId id="281" r:id="rId19"/>
    <p:sldId id="266" r:id="rId20"/>
    <p:sldId id="26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274" autoAdjust="0"/>
  </p:normalViewPr>
  <p:slideViewPr>
    <p:cSldViewPr snapToGrid="0">
      <p:cViewPr varScale="1">
        <p:scale>
          <a:sx n="71" d="100"/>
          <a:sy n="71" d="100"/>
        </p:scale>
        <p:origin x="696" y="7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0" i="0" u="none" strike="noStrike" kern="1200" cap="all" baseline="0">
                <a:solidFill>
                  <a:schemeClr val="lt1"/>
                </a:solidFill>
                <a:latin typeface="Times New Roman" panose="02020603050405020304" pitchFamily="18" charset="0"/>
                <a:ea typeface="+mn-ea"/>
                <a:cs typeface="Times New Roman" panose="02020603050405020304" pitchFamily="18" charset="0"/>
              </a:defRPr>
            </a:pPr>
            <a:r>
              <a:rPr lang="en-GB" sz="2000" dirty="0">
                <a:latin typeface="Times New Roman" panose="02020603050405020304" pitchFamily="18" charset="0"/>
                <a:cs typeface="Times New Roman" panose="02020603050405020304" pitchFamily="18" charset="0"/>
              </a:rPr>
              <a:t>Modularized structure of </a:t>
            </a:r>
            <a:r>
              <a:rPr lang="en-GB" sz="2000" dirty="0" err="1">
                <a:latin typeface="Times New Roman" panose="02020603050405020304" pitchFamily="18" charset="0"/>
                <a:cs typeface="Times New Roman" panose="02020603050405020304" pitchFamily="18" charset="0"/>
              </a:rPr>
              <a:t>Phd</a:t>
            </a:r>
            <a:r>
              <a:rPr lang="en-GB" sz="2000" baseline="0" dirty="0">
                <a:latin typeface="Times New Roman" panose="02020603050405020304" pitchFamily="18" charset="0"/>
                <a:cs typeface="Times New Roman" panose="02020603050405020304" pitchFamily="18" charset="0"/>
              </a:rPr>
              <a:t> by research @ </a:t>
            </a:r>
            <a:r>
              <a:rPr lang="en-GB" sz="2000" baseline="0" dirty="0" err="1">
                <a:latin typeface="Times New Roman" panose="02020603050405020304" pitchFamily="18" charset="0"/>
                <a:cs typeface="Times New Roman" panose="02020603050405020304" pitchFamily="18" charset="0"/>
              </a:rPr>
              <a:t>mak</a:t>
            </a:r>
            <a:endParaRPr lang="en-GB" sz="2000" dirty="0">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000" b="0" i="0" u="none" strike="noStrike" kern="1200" cap="all" baseline="0">
              <a:solidFill>
                <a:schemeClr val="lt1"/>
              </a:solidFill>
              <a:latin typeface="Times New Roman" panose="02020603050405020304" pitchFamily="18" charset="0"/>
              <a:ea typeface="+mn-ea"/>
              <a:cs typeface="Times New Roman" panose="02020603050405020304" pitchFamily="18" charset="0"/>
            </a:defRPr>
          </a:pPr>
          <a:endParaRPr lang="en-UG"/>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3.4585661671323341E-2"/>
          <c:y val="9.0228537422669897E-2"/>
          <c:w val="0.95734982219964437"/>
          <c:h val="0.54333817409879603"/>
        </c:manualLayout>
      </c:layout>
      <c:bar3DChart>
        <c:barDir val="col"/>
        <c:grouping val="clustered"/>
        <c:varyColors val="0"/>
        <c:ser>
          <c:idx val="0"/>
          <c:order val="0"/>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lt1"/>
                    </a:solidFill>
                    <a:latin typeface="Times New Roman" panose="02020603050405020304" pitchFamily="18" charset="0"/>
                    <a:ea typeface="+mn-ea"/>
                    <a:cs typeface="Times New Roman" panose="02020603050405020304" pitchFamily="18" charset="0"/>
                  </a:defRPr>
                </a:pPr>
                <a:endParaRPr lang="en-UG"/>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'Broad-modularized structure'!$A$2:$A$7</c:f>
              <c:strCache>
                <c:ptCount val="6"/>
                <c:pt idx="0">
                  <c:v>Core cross cutting courses </c:v>
                </c:pt>
                <c:pt idx="1">
                  <c:v>Content from knowledge domain</c:v>
                </c:pt>
                <c:pt idx="2">
                  <c:v>Thesis Proposal</c:v>
                </c:pt>
                <c:pt idx="3">
                  <c:v>Tutorial Assistantship (Teaching)</c:v>
                </c:pt>
                <c:pt idx="4">
                  <c:v>Scientific communication</c:v>
                </c:pt>
                <c:pt idx="5">
                  <c:v>Thesis</c:v>
                </c:pt>
              </c:strCache>
            </c:strRef>
          </c:cat>
          <c:val>
            <c:numRef>
              <c:f>'Broad-modularized structure'!$B$2:$B$7</c:f>
              <c:numCache>
                <c:formatCode>General</c:formatCode>
                <c:ptCount val="6"/>
                <c:pt idx="0">
                  <c:v>11</c:v>
                </c:pt>
                <c:pt idx="1">
                  <c:v>3</c:v>
                </c:pt>
                <c:pt idx="2">
                  <c:v>3</c:v>
                </c:pt>
                <c:pt idx="3">
                  <c:v>2</c:v>
                </c:pt>
                <c:pt idx="4">
                  <c:v>9</c:v>
                </c:pt>
                <c:pt idx="5">
                  <c:v>12</c:v>
                </c:pt>
              </c:numCache>
            </c:numRef>
          </c:val>
          <c:extLst>
            <c:ext xmlns:c16="http://schemas.microsoft.com/office/drawing/2014/chart" uri="{C3380CC4-5D6E-409C-BE32-E72D297353CC}">
              <c16:uniqueId val="{00000000-16AE-43F2-9FC7-E8F80A8F1E8C}"/>
            </c:ext>
          </c:extLst>
        </c:ser>
        <c:dLbls>
          <c:showLegendKey val="0"/>
          <c:showVal val="1"/>
          <c:showCatName val="0"/>
          <c:showSerName val="0"/>
          <c:showPercent val="0"/>
          <c:showBubbleSize val="0"/>
        </c:dLbls>
        <c:gapWidth val="84"/>
        <c:gapDepth val="53"/>
        <c:shape val="box"/>
        <c:axId val="1028320847"/>
        <c:axId val="1028322095"/>
        <c:axId val="0"/>
      </c:bar3DChart>
      <c:catAx>
        <c:axId val="1028320847"/>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lt1">
                    <a:lumMod val="75000"/>
                  </a:schemeClr>
                </a:solidFill>
                <a:latin typeface="Times New Roman" panose="02020603050405020304" pitchFamily="18" charset="0"/>
                <a:ea typeface="+mn-ea"/>
                <a:cs typeface="Times New Roman" panose="02020603050405020304" pitchFamily="18" charset="0"/>
              </a:defRPr>
            </a:pPr>
            <a:endParaRPr lang="en-UG"/>
          </a:p>
        </c:txPr>
        <c:crossAx val="1028322095"/>
        <c:crosses val="autoZero"/>
        <c:auto val="1"/>
        <c:lblAlgn val="ctr"/>
        <c:lblOffset val="100"/>
        <c:noMultiLvlLbl val="0"/>
      </c:catAx>
      <c:valAx>
        <c:axId val="1028322095"/>
        <c:scaling>
          <c:orientation val="minMax"/>
        </c:scaling>
        <c:delete val="1"/>
        <c:axPos val="l"/>
        <c:numFmt formatCode="General" sourceLinked="1"/>
        <c:majorTickMark val="out"/>
        <c:minorTickMark val="none"/>
        <c:tickLblPos val="nextTo"/>
        <c:crossAx val="1028320847"/>
        <c:crosses val="autoZero"/>
        <c:crossBetween val="between"/>
      </c:valAx>
      <c:spPr>
        <a:noFill/>
        <a:ln>
          <a:noFill/>
        </a:ln>
        <a:effectLst/>
      </c:spPr>
    </c:plotArea>
    <c:plotVisOnly val="1"/>
    <c:dispBlanksAs val="gap"/>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G"/>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900"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00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18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tx1"/>
    </cs:fontRef>
    <cs:spPr>
      <a:sp3d/>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71CC3E-B20B-4957-8717-5D4327B1C544}" type="datetimeFigureOut">
              <a:rPr lang="en-GB" smtClean="0"/>
              <a:t>16/11/2024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CFC6B4-6D0B-465C-ACE2-97E52020F74B}" type="slidenum">
              <a:rPr lang="en-GB" smtClean="0"/>
              <a:t>‹#›</a:t>
            </a:fld>
            <a:endParaRPr lang="en-GB"/>
          </a:p>
        </p:txBody>
      </p:sp>
    </p:spTree>
    <p:extLst>
      <p:ext uri="{BB962C8B-B14F-4D97-AF65-F5344CB8AC3E}">
        <p14:creationId xmlns:p14="http://schemas.microsoft.com/office/powerpoint/2010/main" val="4081065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algn="just"/>
            <a:r>
              <a:rPr lang="en-GB" dirty="0"/>
              <a:t>Establishing a coherent institutional graduate strategy is a first step towards aligning with the research led vision of </a:t>
            </a:r>
            <a:r>
              <a:rPr lang="en-GB" dirty="0" err="1"/>
              <a:t>Mak</a:t>
            </a:r>
            <a:r>
              <a:rPr lang="en-GB" dirty="0"/>
              <a:t>. Four elements namely:</a:t>
            </a:r>
          </a:p>
          <a:p>
            <a:pPr algn="just"/>
            <a:endParaRPr lang="en-GB" dirty="0"/>
          </a:p>
          <a:p>
            <a:pPr marL="514350" indent="-514350" algn="just">
              <a:buFont typeface="+mj-lt"/>
              <a:buAutoNum type="arabicPeriod"/>
            </a:pPr>
            <a:r>
              <a:rPr lang="en-GB" dirty="0"/>
              <a:t>Quantifiable targets for numbers of research students and time-lines by which those numbers will be achieved.  Needs incorporating specific objectives for improving completion rates.</a:t>
            </a:r>
          </a:p>
          <a:p>
            <a:pPr marL="514350" indent="-514350" algn="just">
              <a:buFont typeface="+mj-lt"/>
              <a:buAutoNum type="arabicPeriod"/>
            </a:pPr>
            <a:endParaRPr lang="en-GB" dirty="0"/>
          </a:p>
          <a:p>
            <a:pPr marL="514350" indent="-514350" algn="just">
              <a:buFont typeface="+mj-lt"/>
              <a:buAutoNum type="arabicPeriod"/>
            </a:pPr>
            <a:r>
              <a:rPr lang="en-GB" dirty="0"/>
              <a:t>Establish infrastructural supports, policies and quality standards for research training, including benchmarking with recognised graduate schools</a:t>
            </a:r>
          </a:p>
          <a:p>
            <a:pPr marL="514350" indent="-514350" algn="just">
              <a:buFont typeface="+mj-lt"/>
              <a:buAutoNum type="arabicPeriod"/>
            </a:pPr>
            <a:endParaRPr lang="en-GB" dirty="0"/>
          </a:p>
          <a:p>
            <a:pPr marL="514350" indent="-514350" algn="just">
              <a:buFont typeface="+mj-lt"/>
              <a:buAutoNum type="arabicPeriod"/>
            </a:pPr>
            <a:r>
              <a:rPr lang="en-GB" dirty="0"/>
              <a:t>Structured doctoral programmes designed to include subject specific and advanced specialist modules that support the research component of the doctoral degree.</a:t>
            </a:r>
          </a:p>
          <a:p>
            <a:pPr marL="514350" indent="-514350" algn="just">
              <a:buFont typeface="+mj-lt"/>
              <a:buAutoNum type="arabicPeriod"/>
            </a:pPr>
            <a:endParaRPr lang="en-GB" dirty="0"/>
          </a:p>
          <a:p>
            <a:pPr marL="514350" indent="-514350" algn="just">
              <a:buFont typeface="+mj-lt"/>
              <a:buAutoNum type="arabicPeriod"/>
            </a:pPr>
            <a:r>
              <a:rPr lang="en-GB" dirty="0"/>
              <a:t>Formal support and up-skilling for academic supervisors and academic staff generally is essential in developing supervisory capacity within HEIs. </a:t>
            </a:r>
          </a:p>
        </p:txBody>
      </p:sp>
      <p:sp>
        <p:nvSpPr>
          <p:cNvPr id="4" name="Slide Number Placeholder 3"/>
          <p:cNvSpPr>
            <a:spLocks noGrp="1"/>
          </p:cNvSpPr>
          <p:nvPr>
            <p:ph type="sldNum" sz="quarter" idx="10"/>
          </p:nvPr>
        </p:nvSpPr>
        <p:spPr/>
        <p:txBody>
          <a:bodyPr/>
          <a:lstStyle/>
          <a:p>
            <a:fld id="{6CCFC6B4-6D0B-465C-ACE2-97E52020F74B}" type="slidenum">
              <a:rPr lang="en-GB" smtClean="0"/>
              <a:t>4</a:t>
            </a:fld>
            <a:endParaRPr lang="en-GB"/>
          </a:p>
        </p:txBody>
      </p:sp>
    </p:spTree>
    <p:extLst>
      <p:ext uri="{BB962C8B-B14F-4D97-AF65-F5344CB8AC3E}">
        <p14:creationId xmlns:p14="http://schemas.microsoft.com/office/powerpoint/2010/main" val="1143925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*It’s a Handbook of policies, guidelines and regulations governing graduate training at </a:t>
            </a:r>
            <a:r>
              <a:rPr lang="en-GB" sz="1200" dirty="0" err="1"/>
              <a:t>Makerere</a:t>
            </a:r>
            <a:r>
              <a:rPr lang="en-GB" sz="1200" dirty="0"/>
              <a:t> University. Tool kit for academic staff and administrators</a:t>
            </a:r>
          </a:p>
          <a:p>
            <a:endParaRPr lang="en-GB" dirty="0"/>
          </a:p>
        </p:txBody>
      </p:sp>
      <p:sp>
        <p:nvSpPr>
          <p:cNvPr id="4" name="Slide Number Placeholder 3"/>
          <p:cNvSpPr>
            <a:spLocks noGrp="1"/>
          </p:cNvSpPr>
          <p:nvPr>
            <p:ph type="sldNum" sz="quarter" idx="10"/>
          </p:nvPr>
        </p:nvSpPr>
        <p:spPr/>
        <p:txBody>
          <a:bodyPr/>
          <a:lstStyle/>
          <a:p>
            <a:fld id="{6CCFC6B4-6D0B-465C-ACE2-97E52020F74B}" type="slidenum">
              <a:rPr lang="en-GB" smtClean="0"/>
              <a:t>5</a:t>
            </a:fld>
            <a:endParaRPr lang="en-GB"/>
          </a:p>
        </p:txBody>
      </p:sp>
    </p:spTree>
    <p:extLst>
      <p:ext uri="{BB962C8B-B14F-4D97-AF65-F5344CB8AC3E}">
        <p14:creationId xmlns:p14="http://schemas.microsoft.com/office/powerpoint/2010/main" val="2492580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-Three (3)</a:t>
            </a:r>
            <a:r>
              <a:rPr lang="en-GB"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Core cross cutting courses </a:t>
            </a:r>
          </a:p>
          <a:p>
            <a:pPr marL="228600" indent="-228600">
              <a:buFont typeface="+mj-lt"/>
              <a:buAutoNum type="arabicPeriod"/>
            </a:pPr>
            <a:r>
              <a:rPr lang="en-GB" sz="1200" kern="1200" dirty="0">
                <a:solidFill>
                  <a:schemeClr val="tx1"/>
                </a:solidFill>
                <a:effectLst/>
                <a:latin typeface="+mn-lt"/>
                <a:ea typeface="+mn-ea"/>
                <a:cs typeface="+mn-cs"/>
              </a:rPr>
              <a:t>Philosophy of Method</a:t>
            </a:r>
          </a:p>
          <a:p>
            <a:pPr marL="228600" indent="-228600">
              <a:buFont typeface="+mj-lt"/>
              <a:buAutoNum type="arabicPeriod"/>
            </a:pPr>
            <a:r>
              <a:rPr lang="en-GB" sz="1200" kern="1200" dirty="0">
                <a:solidFill>
                  <a:schemeClr val="tx1"/>
                </a:solidFill>
                <a:effectLst/>
                <a:latin typeface="+mn-lt"/>
                <a:ea typeface="+mn-ea"/>
                <a:cs typeface="+mn-cs"/>
              </a:rPr>
              <a:t>Scholarly Writing &amp; Communication Skills</a:t>
            </a:r>
          </a:p>
          <a:p>
            <a:pPr marL="228600" indent="-228600">
              <a:buFont typeface="+mj-lt"/>
              <a:buAutoNum type="arabicPeriod"/>
            </a:pPr>
            <a:r>
              <a:rPr lang="en-GB" sz="1200" kern="1200" dirty="0">
                <a:solidFill>
                  <a:schemeClr val="tx1"/>
                </a:solidFill>
                <a:effectLst/>
                <a:latin typeface="+mn-lt"/>
                <a:ea typeface="+mn-ea"/>
                <a:cs typeface="+mn-cs"/>
              </a:rPr>
              <a:t>Advanced Research Methods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-Content from knowledge domain</a:t>
            </a:r>
          </a:p>
          <a:p>
            <a:r>
              <a:rPr lang="en-US" sz="1200" kern="1200" dirty="0">
                <a:solidFill>
                  <a:schemeClr val="tx1"/>
                </a:solidFill>
                <a:effectLst/>
                <a:latin typeface="+mn-lt"/>
                <a:ea typeface="+mn-ea"/>
                <a:cs typeface="+mn-cs"/>
              </a:rPr>
              <a:t>Disciplinary Thematic area</a:t>
            </a:r>
          </a:p>
          <a:p>
            <a:endParaRPr lang="en-US" sz="1200" kern="1200" dirty="0">
              <a:solidFill>
                <a:schemeClr val="tx1"/>
              </a:solidFill>
              <a:effectLst/>
              <a:latin typeface="+mn-lt"/>
              <a:ea typeface="+mn-ea"/>
              <a:cs typeface="+mn-cs"/>
            </a:endParaRPr>
          </a:p>
          <a:p>
            <a:r>
              <a:rPr lang="en-US" dirty="0"/>
              <a:t>-Tutorial Assistantship (Teaching) </a:t>
            </a:r>
            <a:r>
              <a:rPr lang="en-US" dirty="0" err="1"/>
              <a:t>Yr</a:t>
            </a:r>
            <a:r>
              <a:rPr lang="en-US" baseline="0" dirty="0"/>
              <a:t> 2 </a:t>
            </a:r>
            <a:r>
              <a:rPr lang="en-US" baseline="0" dirty="0" err="1"/>
              <a:t>Sem</a:t>
            </a:r>
            <a:r>
              <a:rPr lang="en-US" baseline="0" dirty="0"/>
              <a:t> 2</a:t>
            </a:r>
          </a:p>
          <a:p>
            <a:endParaRPr lang="en-US" baseline="0" dirty="0"/>
          </a:p>
          <a:p>
            <a:r>
              <a:rPr lang="en-US" baseline="0" dirty="0"/>
              <a:t>-Scientific communication </a:t>
            </a:r>
            <a:r>
              <a:rPr lang="en-US" baseline="0" dirty="0" err="1"/>
              <a:t>Yr</a:t>
            </a:r>
            <a:r>
              <a:rPr lang="en-US" baseline="0" dirty="0"/>
              <a:t> 3</a:t>
            </a:r>
          </a:p>
          <a:p>
            <a:r>
              <a:rPr lang="en-GB" sz="1200" kern="1200">
                <a:solidFill>
                  <a:schemeClr val="tx1"/>
                </a:solidFill>
                <a:effectLst/>
                <a:latin typeface="+mn-lt"/>
                <a:ea typeface="+mn-ea"/>
                <a:cs typeface="+mn-cs"/>
              </a:rPr>
              <a:t>Research Seminar </a:t>
            </a:r>
          </a:p>
          <a:p>
            <a:r>
              <a:rPr lang="en-GB" sz="1200" kern="1200" dirty="0">
                <a:solidFill>
                  <a:schemeClr val="tx1"/>
                </a:solidFill>
                <a:effectLst/>
                <a:latin typeface="+mn-lt"/>
                <a:ea typeface="+mn-ea"/>
                <a:cs typeface="+mn-cs"/>
              </a:rPr>
              <a:t>2 scientific presentations at conference</a:t>
            </a:r>
          </a:p>
          <a:p>
            <a:r>
              <a:rPr lang="en-GB" sz="1200" kern="1200" dirty="0">
                <a:solidFill>
                  <a:schemeClr val="tx1"/>
                </a:solidFill>
                <a:effectLst/>
                <a:latin typeface="+mn-lt"/>
                <a:ea typeface="+mn-ea"/>
                <a:cs typeface="+mn-cs"/>
              </a:rPr>
              <a:t>Manuscript Writing and Journal Clubs </a:t>
            </a:r>
          </a:p>
          <a:p>
            <a:endParaRPr lang="en-US" baseline="0"/>
          </a:p>
          <a:p>
            <a:endParaRPr lang="en-US" baseline="0" dirty="0"/>
          </a:p>
          <a:p>
            <a:endParaRPr lang="en-US" baseline="0" dirty="0"/>
          </a:p>
          <a:p>
            <a:endParaRPr lang="en-US" dirty="0"/>
          </a:p>
          <a:p>
            <a:endParaRPr lang="en-GB" dirty="0"/>
          </a:p>
        </p:txBody>
      </p:sp>
      <p:sp>
        <p:nvSpPr>
          <p:cNvPr id="4" name="Slide Number Placeholder 3"/>
          <p:cNvSpPr>
            <a:spLocks noGrp="1"/>
          </p:cNvSpPr>
          <p:nvPr>
            <p:ph type="sldNum" sz="quarter" idx="10"/>
          </p:nvPr>
        </p:nvSpPr>
        <p:spPr/>
        <p:txBody>
          <a:bodyPr/>
          <a:lstStyle/>
          <a:p>
            <a:fld id="{9F1083F7-A8DE-4B74-A474-DB05F84E091B}" type="slidenum">
              <a:rPr lang="en-GB" smtClean="0"/>
              <a:t>11</a:t>
            </a:fld>
            <a:endParaRPr lang="en-GB"/>
          </a:p>
        </p:txBody>
      </p:sp>
    </p:spTree>
    <p:extLst>
      <p:ext uri="{BB962C8B-B14F-4D97-AF65-F5344CB8AC3E}">
        <p14:creationId xmlns:p14="http://schemas.microsoft.com/office/powerpoint/2010/main" val="1132909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effectLst/>
                <a:latin typeface="+mn-lt"/>
                <a:ea typeface="+mn-ea"/>
                <a:cs typeface="+mn-cs"/>
              </a:rPr>
              <a:t>Dates are only indicative for planning purposes.</a:t>
            </a:r>
            <a:endParaRPr lang="en-GB" sz="1200" kern="1200" dirty="0">
              <a:solidFill>
                <a:schemeClr val="dk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6CCFC6B4-6D0B-465C-ACE2-97E52020F74B}" type="slidenum">
              <a:rPr lang="en-GB" smtClean="0"/>
              <a:t>12</a:t>
            </a:fld>
            <a:endParaRPr lang="en-GB"/>
          </a:p>
        </p:txBody>
      </p:sp>
    </p:spTree>
    <p:extLst>
      <p:ext uri="{BB962C8B-B14F-4D97-AF65-F5344CB8AC3E}">
        <p14:creationId xmlns:p14="http://schemas.microsoft.com/office/powerpoint/2010/main" val="1538280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F1083F7-A8DE-4B74-A474-DB05F84E091B}" type="slidenum">
              <a:rPr lang="en-GB" smtClean="0"/>
              <a:t>13</a:t>
            </a:fld>
            <a:endParaRPr lang="en-GB"/>
          </a:p>
        </p:txBody>
      </p:sp>
    </p:spTree>
    <p:extLst>
      <p:ext uri="{BB962C8B-B14F-4D97-AF65-F5344CB8AC3E}">
        <p14:creationId xmlns:p14="http://schemas.microsoft.com/office/powerpoint/2010/main" val="2967572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EFF934D-2CEF-4CD4-AFD4-2B4E460C4BD6}" type="datetime1">
              <a:rPr lang="en-GB" smtClean="0"/>
              <a:t>16/11/2024</a:t>
            </a:fld>
            <a:endParaRPr lang="en-GB"/>
          </a:p>
        </p:txBody>
      </p:sp>
      <p:sp>
        <p:nvSpPr>
          <p:cNvPr id="5" name="Footer Placeholder 4"/>
          <p:cNvSpPr>
            <a:spLocks noGrp="1"/>
          </p:cNvSpPr>
          <p:nvPr>
            <p:ph type="ftr" sz="quarter" idx="11"/>
          </p:nvPr>
        </p:nvSpPr>
        <p:spPr/>
        <p:txBody>
          <a:bodyPr/>
          <a:lstStyle/>
          <a:p>
            <a:r>
              <a:rPr lang="en-GB"/>
              <a:t>Kikooma's presentation @ SWGS PhD Research Meet  8th Nov 2024</a:t>
            </a:r>
          </a:p>
        </p:txBody>
      </p:sp>
      <p:sp>
        <p:nvSpPr>
          <p:cNvPr id="6" name="Slide Number Placeholder 5"/>
          <p:cNvSpPr>
            <a:spLocks noGrp="1"/>
          </p:cNvSpPr>
          <p:nvPr>
            <p:ph type="sldNum" sz="quarter" idx="12"/>
          </p:nvPr>
        </p:nvSpPr>
        <p:spPr/>
        <p:txBody>
          <a:bodyPr/>
          <a:lstStyle/>
          <a:p>
            <a:fld id="{82E5AE61-3826-4D87-B5CE-01227F42F66C}" type="slidenum">
              <a:rPr lang="en-GB" smtClean="0"/>
              <a:t>‹#›</a:t>
            </a:fld>
            <a:endParaRPr lang="en-GB"/>
          </a:p>
        </p:txBody>
      </p:sp>
    </p:spTree>
    <p:extLst>
      <p:ext uri="{BB962C8B-B14F-4D97-AF65-F5344CB8AC3E}">
        <p14:creationId xmlns:p14="http://schemas.microsoft.com/office/powerpoint/2010/main" val="1983962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BC31415-CD07-4B8E-AF9F-83B63AA8D852}" type="datetime1">
              <a:rPr lang="en-GB" smtClean="0"/>
              <a:t>16/11/2024</a:t>
            </a:fld>
            <a:endParaRPr lang="en-GB"/>
          </a:p>
        </p:txBody>
      </p:sp>
      <p:sp>
        <p:nvSpPr>
          <p:cNvPr id="5" name="Footer Placeholder 4"/>
          <p:cNvSpPr>
            <a:spLocks noGrp="1"/>
          </p:cNvSpPr>
          <p:nvPr>
            <p:ph type="ftr" sz="quarter" idx="11"/>
          </p:nvPr>
        </p:nvSpPr>
        <p:spPr/>
        <p:txBody>
          <a:bodyPr/>
          <a:lstStyle/>
          <a:p>
            <a:r>
              <a:rPr lang="en-GB"/>
              <a:t>Kikooma's presentation @ SWGS PhD Research Meet  8th Nov 2024</a:t>
            </a:r>
          </a:p>
        </p:txBody>
      </p:sp>
      <p:sp>
        <p:nvSpPr>
          <p:cNvPr id="6" name="Slide Number Placeholder 5"/>
          <p:cNvSpPr>
            <a:spLocks noGrp="1"/>
          </p:cNvSpPr>
          <p:nvPr>
            <p:ph type="sldNum" sz="quarter" idx="12"/>
          </p:nvPr>
        </p:nvSpPr>
        <p:spPr/>
        <p:txBody>
          <a:bodyPr/>
          <a:lstStyle/>
          <a:p>
            <a:fld id="{82E5AE61-3826-4D87-B5CE-01227F42F66C}" type="slidenum">
              <a:rPr lang="en-GB" smtClean="0"/>
              <a:t>‹#›</a:t>
            </a:fld>
            <a:endParaRPr lang="en-GB"/>
          </a:p>
        </p:txBody>
      </p:sp>
    </p:spTree>
    <p:extLst>
      <p:ext uri="{BB962C8B-B14F-4D97-AF65-F5344CB8AC3E}">
        <p14:creationId xmlns:p14="http://schemas.microsoft.com/office/powerpoint/2010/main" val="2139649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C13F897-7DE4-4C5E-9636-98E48BC2081E}" type="datetime1">
              <a:rPr lang="en-GB" smtClean="0"/>
              <a:t>16/11/2024</a:t>
            </a:fld>
            <a:endParaRPr lang="en-GB"/>
          </a:p>
        </p:txBody>
      </p:sp>
      <p:sp>
        <p:nvSpPr>
          <p:cNvPr id="5" name="Footer Placeholder 4"/>
          <p:cNvSpPr>
            <a:spLocks noGrp="1"/>
          </p:cNvSpPr>
          <p:nvPr>
            <p:ph type="ftr" sz="quarter" idx="11"/>
          </p:nvPr>
        </p:nvSpPr>
        <p:spPr/>
        <p:txBody>
          <a:bodyPr/>
          <a:lstStyle/>
          <a:p>
            <a:r>
              <a:rPr lang="en-GB"/>
              <a:t>Kikooma's presentation @ SWGS PhD Research Meet  8th Nov 2024</a:t>
            </a:r>
          </a:p>
        </p:txBody>
      </p:sp>
      <p:sp>
        <p:nvSpPr>
          <p:cNvPr id="6" name="Slide Number Placeholder 5"/>
          <p:cNvSpPr>
            <a:spLocks noGrp="1"/>
          </p:cNvSpPr>
          <p:nvPr>
            <p:ph type="sldNum" sz="quarter" idx="12"/>
          </p:nvPr>
        </p:nvSpPr>
        <p:spPr/>
        <p:txBody>
          <a:bodyPr/>
          <a:lstStyle/>
          <a:p>
            <a:fld id="{82E5AE61-3826-4D87-B5CE-01227F42F66C}" type="slidenum">
              <a:rPr lang="en-GB" smtClean="0"/>
              <a:t>‹#›</a:t>
            </a:fld>
            <a:endParaRPr lang="en-GB"/>
          </a:p>
        </p:txBody>
      </p:sp>
    </p:spTree>
    <p:extLst>
      <p:ext uri="{BB962C8B-B14F-4D97-AF65-F5344CB8AC3E}">
        <p14:creationId xmlns:p14="http://schemas.microsoft.com/office/powerpoint/2010/main" val="3885300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CA98E17-0263-4220-8240-2B98EEFFCD4A}" type="datetime1">
              <a:rPr lang="en-GB" smtClean="0"/>
              <a:t>16/11/2024</a:t>
            </a:fld>
            <a:endParaRPr lang="en-GB"/>
          </a:p>
        </p:txBody>
      </p:sp>
      <p:sp>
        <p:nvSpPr>
          <p:cNvPr id="5" name="Footer Placeholder 4"/>
          <p:cNvSpPr>
            <a:spLocks noGrp="1"/>
          </p:cNvSpPr>
          <p:nvPr>
            <p:ph type="ftr" sz="quarter" idx="11"/>
          </p:nvPr>
        </p:nvSpPr>
        <p:spPr/>
        <p:txBody>
          <a:bodyPr/>
          <a:lstStyle/>
          <a:p>
            <a:r>
              <a:rPr lang="en-GB"/>
              <a:t>Kikooma's presentation @ SWGS PhD Research Meet  8th Nov 2024</a:t>
            </a:r>
          </a:p>
        </p:txBody>
      </p:sp>
      <p:sp>
        <p:nvSpPr>
          <p:cNvPr id="6" name="Slide Number Placeholder 5"/>
          <p:cNvSpPr>
            <a:spLocks noGrp="1"/>
          </p:cNvSpPr>
          <p:nvPr>
            <p:ph type="sldNum" sz="quarter" idx="12"/>
          </p:nvPr>
        </p:nvSpPr>
        <p:spPr/>
        <p:txBody>
          <a:bodyPr/>
          <a:lstStyle/>
          <a:p>
            <a:fld id="{82E5AE61-3826-4D87-B5CE-01227F42F66C}" type="slidenum">
              <a:rPr lang="en-GB" smtClean="0"/>
              <a:t>‹#›</a:t>
            </a:fld>
            <a:endParaRPr lang="en-GB"/>
          </a:p>
        </p:txBody>
      </p:sp>
    </p:spTree>
    <p:extLst>
      <p:ext uri="{BB962C8B-B14F-4D97-AF65-F5344CB8AC3E}">
        <p14:creationId xmlns:p14="http://schemas.microsoft.com/office/powerpoint/2010/main" val="3843869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CB498BB-BAA6-489D-BFDA-1EB46962B718}" type="datetime1">
              <a:rPr lang="en-GB" smtClean="0"/>
              <a:t>16/11/2024</a:t>
            </a:fld>
            <a:endParaRPr lang="en-GB"/>
          </a:p>
        </p:txBody>
      </p:sp>
      <p:sp>
        <p:nvSpPr>
          <p:cNvPr id="5" name="Footer Placeholder 4"/>
          <p:cNvSpPr>
            <a:spLocks noGrp="1"/>
          </p:cNvSpPr>
          <p:nvPr>
            <p:ph type="ftr" sz="quarter" idx="11"/>
          </p:nvPr>
        </p:nvSpPr>
        <p:spPr/>
        <p:txBody>
          <a:bodyPr/>
          <a:lstStyle/>
          <a:p>
            <a:r>
              <a:rPr lang="en-GB"/>
              <a:t>Kikooma's presentation @ SWGS PhD Research Meet  8th Nov 2024</a:t>
            </a:r>
          </a:p>
        </p:txBody>
      </p:sp>
      <p:sp>
        <p:nvSpPr>
          <p:cNvPr id="6" name="Slide Number Placeholder 5"/>
          <p:cNvSpPr>
            <a:spLocks noGrp="1"/>
          </p:cNvSpPr>
          <p:nvPr>
            <p:ph type="sldNum" sz="quarter" idx="12"/>
          </p:nvPr>
        </p:nvSpPr>
        <p:spPr/>
        <p:txBody>
          <a:bodyPr/>
          <a:lstStyle/>
          <a:p>
            <a:fld id="{82E5AE61-3826-4D87-B5CE-01227F42F66C}" type="slidenum">
              <a:rPr lang="en-GB" smtClean="0"/>
              <a:t>‹#›</a:t>
            </a:fld>
            <a:endParaRPr lang="en-GB"/>
          </a:p>
        </p:txBody>
      </p:sp>
    </p:spTree>
    <p:extLst>
      <p:ext uri="{BB962C8B-B14F-4D97-AF65-F5344CB8AC3E}">
        <p14:creationId xmlns:p14="http://schemas.microsoft.com/office/powerpoint/2010/main" val="414747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EF84D69-78E2-40A1-82EF-23998CC29DBB}" type="datetime1">
              <a:rPr lang="en-GB" smtClean="0"/>
              <a:t>16/11/2024</a:t>
            </a:fld>
            <a:endParaRPr lang="en-GB"/>
          </a:p>
        </p:txBody>
      </p:sp>
      <p:sp>
        <p:nvSpPr>
          <p:cNvPr id="6" name="Footer Placeholder 5"/>
          <p:cNvSpPr>
            <a:spLocks noGrp="1"/>
          </p:cNvSpPr>
          <p:nvPr>
            <p:ph type="ftr" sz="quarter" idx="11"/>
          </p:nvPr>
        </p:nvSpPr>
        <p:spPr/>
        <p:txBody>
          <a:bodyPr/>
          <a:lstStyle/>
          <a:p>
            <a:r>
              <a:rPr lang="en-GB"/>
              <a:t>Kikooma's presentation @ SWGS PhD Research Meet  8th Nov 2024</a:t>
            </a:r>
          </a:p>
        </p:txBody>
      </p:sp>
      <p:sp>
        <p:nvSpPr>
          <p:cNvPr id="7" name="Slide Number Placeholder 6"/>
          <p:cNvSpPr>
            <a:spLocks noGrp="1"/>
          </p:cNvSpPr>
          <p:nvPr>
            <p:ph type="sldNum" sz="quarter" idx="12"/>
          </p:nvPr>
        </p:nvSpPr>
        <p:spPr/>
        <p:txBody>
          <a:bodyPr/>
          <a:lstStyle/>
          <a:p>
            <a:fld id="{82E5AE61-3826-4D87-B5CE-01227F42F66C}" type="slidenum">
              <a:rPr lang="en-GB" smtClean="0"/>
              <a:t>‹#›</a:t>
            </a:fld>
            <a:endParaRPr lang="en-GB"/>
          </a:p>
        </p:txBody>
      </p:sp>
    </p:spTree>
    <p:extLst>
      <p:ext uri="{BB962C8B-B14F-4D97-AF65-F5344CB8AC3E}">
        <p14:creationId xmlns:p14="http://schemas.microsoft.com/office/powerpoint/2010/main" val="3228969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7AEABCF-9CE9-46EE-B531-2C4B955B03F9}" type="datetime1">
              <a:rPr lang="en-GB" smtClean="0"/>
              <a:t>16/11/2024</a:t>
            </a:fld>
            <a:endParaRPr lang="en-GB"/>
          </a:p>
        </p:txBody>
      </p:sp>
      <p:sp>
        <p:nvSpPr>
          <p:cNvPr id="8" name="Footer Placeholder 7"/>
          <p:cNvSpPr>
            <a:spLocks noGrp="1"/>
          </p:cNvSpPr>
          <p:nvPr>
            <p:ph type="ftr" sz="quarter" idx="11"/>
          </p:nvPr>
        </p:nvSpPr>
        <p:spPr/>
        <p:txBody>
          <a:bodyPr/>
          <a:lstStyle/>
          <a:p>
            <a:r>
              <a:rPr lang="en-GB"/>
              <a:t>Kikooma's presentation @ SWGS PhD Research Meet  8th Nov 2024</a:t>
            </a:r>
          </a:p>
        </p:txBody>
      </p:sp>
      <p:sp>
        <p:nvSpPr>
          <p:cNvPr id="9" name="Slide Number Placeholder 8"/>
          <p:cNvSpPr>
            <a:spLocks noGrp="1"/>
          </p:cNvSpPr>
          <p:nvPr>
            <p:ph type="sldNum" sz="quarter" idx="12"/>
          </p:nvPr>
        </p:nvSpPr>
        <p:spPr/>
        <p:txBody>
          <a:bodyPr/>
          <a:lstStyle/>
          <a:p>
            <a:fld id="{82E5AE61-3826-4D87-B5CE-01227F42F66C}" type="slidenum">
              <a:rPr lang="en-GB" smtClean="0"/>
              <a:t>‹#›</a:t>
            </a:fld>
            <a:endParaRPr lang="en-GB"/>
          </a:p>
        </p:txBody>
      </p:sp>
    </p:spTree>
    <p:extLst>
      <p:ext uri="{BB962C8B-B14F-4D97-AF65-F5344CB8AC3E}">
        <p14:creationId xmlns:p14="http://schemas.microsoft.com/office/powerpoint/2010/main" val="2338421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32B6C7D-D913-4965-A0E8-45CDF2EB124D}" type="datetime1">
              <a:rPr lang="en-GB" smtClean="0"/>
              <a:t>16/11/2024</a:t>
            </a:fld>
            <a:endParaRPr lang="en-GB"/>
          </a:p>
        </p:txBody>
      </p:sp>
      <p:sp>
        <p:nvSpPr>
          <p:cNvPr id="4" name="Footer Placeholder 3"/>
          <p:cNvSpPr>
            <a:spLocks noGrp="1"/>
          </p:cNvSpPr>
          <p:nvPr>
            <p:ph type="ftr" sz="quarter" idx="11"/>
          </p:nvPr>
        </p:nvSpPr>
        <p:spPr/>
        <p:txBody>
          <a:bodyPr/>
          <a:lstStyle/>
          <a:p>
            <a:r>
              <a:rPr lang="en-GB"/>
              <a:t>Kikooma's presentation @ SWGS PhD Research Meet  8th Nov 2024</a:t>
            </a:r>
          </a:p>
        </p:txBody>
      </p:sp>
      <p:sp>
        <p:nvSpPr>
          <p:cNvPr id="5" name="Slide Number Placeholder 4"/>
          <p:cNvSpPr>
            <a:spLocks noGrp="1"/>
          </p:cNvSpPr>
          <p:nvPr>
            <p:ph type="sldNum" sz="quarter" idx="12"/>
          </p:nvPr>
        </p:nvSpPr>
        <p:spPr/>
        <p:txBody>
          <a:bodyPr/>
          <a:lstStyle/>
          <a:p>
            <a:fld id="{82E5AE61-3826-4D87-B5CE-01227F42F66C}" type="slidenum">
              <a:rPr lang="en-GB" smtClean="0"/>
              <a:t>‹#›</a:t>
            </a:fld>
            <a:endParaRPr lang="en-GB"/>
          </a:p>
        </p:txBody>
      </p:sp>
    </p:spTree>
    <p:extLst>
      <p:ext uri="{BB962C8B-B14F-4D97-AF65-F5344CB8AC3E}">
        <p14:creationId xmlns:p14="http://schemas.microsoft.com/office/powerpoint/2010/main" val="987347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263278-2B73-4AF9-9A10-DA5537EEB360}" type="datetime1">
              <a:rPr lang="en-GB" smtClean="0"/>
              <a:t>16/11/2024</a:t>
            </a:fld>
            <a:endParaRPr lang="en-GB"/>
          </a:p>
        </p:txBody>
      </p:sp>
      <p:sp>
        <p:nvSpPr>
          <p:cNvPr id="3" name="Footer Placeholder 2"/>
          <p:cNvSpPr>
            <a:spLocks noGrp="1"/>
          </p:cNvSpPr>
          <p:nvPr>
            <p:ph type="ftr" sz="quarter" idx="11"/>
          </p:nvPr>
        </p:nvSpPr>
        <p:spPr/>
        <p:txBody>
          <a:bodyPr/>
          <a:lstStyle/>
          <a:p>
            <a:r>
              <a:rPr lang="en-GB"/>
              <a:t>Kikooma's presentation @ SWGS PhD Research Meet  8th Nov 2024</a:t>
            </a:r>
          </a:p>
        </p:txBody>
      </p:sp>
      <p:sp>
        <p:nvSpPr>
          <p:cNvPr id="4" name="Slide Number Placeholder 3"/>
          <p:cNvSpPr>
            <a:spLocks noGrp="1"/>
          </p:cNvSpPr>
          <p:nvPr>
            <p:ph type="sldNum" sz="quarter" idx="12"/>
          </p:nvPr>
        </p:nvSpPr>
        <p:spPr/>
        <p:txBody>
          <a:bodyPr/>
          <a:lstStyle/>
          <a:p>
            <a:fld id="{82E5AE61-3826-4D87-B5CE-01227F42F66C}" type="slidenum">
              <a:rPr lang="en-GB" smtClean="0"/>
              <a:t>‹#›</a:t>
            </a:fld>
            <a:endParaRPr lang="en-GB"/>
          </a:p>
        </p:txBody>
      </p:sp>
    </p:spTree>
    <p:extLst>
      <p:ext uri="{BB962C8B-B14F-4D97-AF65-F5344CB8AC3E}">
        <p14:creationId xmlns:p14="http://schemas.microsoft.com/office/powerpoint/2010/main" val="169000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93EF37B-76C3-455C-8A53-90444E305648}" type="datetime1">
              <a:rPr lang="en-GB" smtClean="0"/>
              <a:t>16/11/2024</a:t>
            </a:fld>
            <a:endParaRPr lang="en-GB"/>
          </a:p>
        </p:txBody>
      </p:sp>
      <p:sp>
        <p:nvSpPr>
          <p:cNvPr id="6" name="Footer Placeholder 5"/>
          <p:cNvSpPr>
            <a:spLocks noGrp="1"/>
          </p:cNvSpPr>
          <p:nvPr>
            <p:ph type="ftr" sz="quarter" idx="11"/>
          </p:nvPr>
        </p:nvSpPr>
        <p:spPr/>
        <p:txBody>
          <a:bodyPr/>
          <a:lstStyle/>
          <a:p>
            <a:r>
              <a:rPr lang="en-GB"/>
              <a:t>Kikooma's presentation @ SWGS PhD Research Meet  8th Nov 2024</a:t>
            </a:r>
          </a:p>
        </p:txBody>
      </p:sp>
      <p:sp>
        <p:nvSpPr>
          <p:cNvPr id="7" name="Slide Number Placeholder 6"/>
          <p:cNvSpPr>
            <a:spLocks noGrp="1"/>
          </p:cNvSpPr>
          <p:nvPr>
            <p:ph type="sldNum" sz="quarter" idx="12"/>
          </p:nvPr>
        </p:nvSpPr>
        <p:spPr/>
        <p:txBody>
          <a:bodyPr/>
          <a:lstStyle/>
          <a:p>
            <a:fld id="{82E5AE61-3826-4D87-B5CE-01227F42F66C}" type="slidenum">
              <a:rPr lang="en-GB" smtClean="0"/>
              <a:t>‹#›</a:t>
            </a:fld>
            <a:endParaRPr lang="en-GB"/>
          </a:p>
        </p:txBody>
      </p:sp>
    </p:spTree>
    <p:extLst>
      <p:ext uri="{BB962C8B-B14F-4D97-AF65-F5344CB8AC3E}">
        <p14:creationId xmlns:p14="http://schemas.microsoft.com/office/powerpoint/2010/main" val="3491141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E4B4B68-229D-41A6-97CE-6824DA4C44B4}" type="datetime1">
              <a:rPr lang="en-GB" smtClean="0"/>
              <a:t>16/11/2024</a:t>
            </a:fld>
            <a:endParaRPr lang="en-GB"/>
          </a:p>
        </p:txBody>
      </p:sp>
      <p:sp>
        <p:nvSpPr>
          <p:cNvPr id="6" name="Footer Placeholder 5"/>
          <p:cNvSpPr>
            <a:spLocks noGrp="1"/>
          </p:cNvSpPr>
          <p:nvPr>
            <p:ph type="ftr" sz="quarter" idx="11"/>
          </p:nvPr>
        </p:nvSpPr>
        <p:spPr/>
        <p:txBody>
          <a:bodyPr/>
          <a:lstStyle/>
          <a:p>
            <a:r>
              <a:rPr lang="en-GB"/>
              <a:t>Kikooma's presentation @ SWGS PhD Research Meet  8th Nov 2024</a:t>
            </a:r>
          </a:p>
        </p:txBody>
      </p:sp>
      <p:sp>
        <p:nvSpPr>
          <p:cNvPr id="7" name="Slide Number Placeholder 6"/>
          <p:cNvSpPr>
            <a:spLocks noGrp="1"/>
          </p:cNvSpPr>
          <p:nvPr>
            <p:ph type="sldNum" sz="quarter" idx="12"/>
          </p:nvPr>
        </p:nvSpPr>
        <p:spPr/>
        <p:txBody>
          <a:bodyPr/>
          <a:lstStyle/>
          <a:p>
            <a:fld id="{82E5AE61-3826-4D87-B5CE-01227F42F66C}" type="slidenum">
              <a:rPr lang="en-GB" smtClean="0"/>
              <a:t>‹#›</a:t>
            </a:fld>
            <a:endParaRPr lang="en-GB"/>
          </a:p>
        </p:txBody>
      </p:sp>
    </p:spTree>
    <p:extLst>
      <p:ext uri="{BB962C8B-B14F-4D97-AF65-F5344CB8AC3E}">
        <p14:creationId xmlns:p14="http://schemas.microsoft.com/office/powerpoint/2010/main" val="1215670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240C3B-A740-4A23-B288-864C917FB3A4}" type="datetime1">
              <a:rPr lang="en-GB" smtClean="0"/>
              <a:t>16/11/2024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Kikooma's presentation @ SWGS PhD Research Meet  8th Nov 2024</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E5AE61-3826-4D87-B5CE-01227F42F66C}" type="slidenum">
              <a:rPr lang="en-GB" smtClean="0"/>
              <a:t>‹#›</a:t>
            </a:fld>
            <a:endParaRPr lang="en-GB"/>
          </a:p>
        </p:txBody>
      </p:sp>
    </p:spTree>
    <p:extLst>
      <p:ext uri="{BB962C8B-B14F-4D97-AF65-F5344CB8AC3E}">
        <p14:creationId xmlns:p14="http://schemas.microsoft.com/office/powerpoint/2010/main" val="1413198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rgt.mak.ac.ug/wp-content/uploads/2024/10/Makerere-University-Graduate-Handbook-Policies-Guidelines-Procedures-202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0100" y="1122363"/>
            <a:ext cx="10698480" cy="2387600"/>
          </a:xfrm>
        </p:spPr>
        <p:txBody>
          <a:bodyPr>
            <a:normAutofit fontScale="90000"/>
          </a:bodyPr>
          <a:lstStyle/>
          <a:p>
            <a:r>
              <a:rPr lang="en-US" b="1" dirty="0"/>
              <a:t>Strategy, policies &amp; guidelines governing Graduate Training @ </a:t>
            </a:r>
            <a:r>
              <a:rPr lang="en-US" b="1" dirty="0" err="1"/>
              <a:t>Makerere</a:t>
            </a:r>
            <a:r>
              <a:rPr lang="en-US" b="1" dirty="0"/>
              <a:t> University</a:t>
            </a:r>
            <a:endParaRPr lang="en-GB" b="1" dirty="0"/>
          </a:p>
        </p:txBody>
      </p:sp>
      <p:sp>
        <p:nvSpPr>
          <p:cNvPr id="3" name="Subtitle 2"/>
          <p:cNvSpPr>
            <a:spLocks noGrp="1"/>
          </p:cNvSpPr>
          <p:nvPr>
            <p:ph type="subTitle" idx="1"/>
          </p:nvPr>
        </p:nvSpPr>
        <p:spPr/>
        <p:txBody>
          <a:bodyPr>
            <a:normAutofit lnSpcReduction="10000"/>
          </a:bodyPr>
          <a:lstStyle/>
          <a:p>
            <a:endParaRPr lang="en-US" dirty="0"/>
          </a:p>
          <a:p>
            <a:r>
              <a:rPr lang="en-US" dirty="0"/>
              <a:t>Kikooma Julius</a:t>
            </a:r>
          </a:p>
          <a:p>
            <a:r>
              <a:rPr lang="en-US" dirty="0"/>
              <a:t>Deputy Director, DRGT</a:t>
            </a:r>
          </a:p>
          <a:p>
            <a:r>
              <a:rPr lang="en-US" dirty="0" err="1"/>
              <a:t>Makerere</a:t>
            </a:r>
            <a:r>
              <a:rPr lang="en-US" dirty="0"/>
              <a:t> University</a:t>
            </a:r>
          </a:p>
        </p:txBody>
      </p:sp>
      <p:sp>
        <p:nvSpPr>
          <p:cNvPr id="4" name="Rectangle 3"/>
          <p:cNvSpPr/>
          <p:nvPr/>
        </p:nvSpPr>
        <p:spPr>
          <a:xfrm>
            <a:off x="3856605" y="3244334"/>
            <a:ext cx="184731" cy="369332"/>
          </a:xfrm>
          <a:prstGeom prst="rect">
            <a:avLst/>
          </a:prstGeom>
        </p:spPr>
        <p:txBody>
          <a:bodyPr wrap="none">
            <a:spAutoFit/>
          </a:bodyPr>
          <a:lstStyle/>
          <a:p>
            <a:endParaRPr lang="en-GB" dirty="0"/>
          </a:p>
        </p:txBody>
      </p:sp>
    </p:spTree>
    <p:extLst>
      <p:ext uri="{BB962C8B-B14F-4D97-AF65-F5344CB8AC3E}">
        <p14:creationId xmlns:p14="http://schemas.microsoft.com/office/powerpoint/2010/main" val="12612490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350" y="68263"/>
            <a:ext cx="10839450" cy="1143317"/>
          </a:xfrm>
        </p:spPr>
        <p:txBody>
          <a:bodyPr/>
          <a:lstStyle/>
          <a:p>
            <a:r>
              <a:rPr lang="en-US" b="1" dirty="0">
                <a:latin typeface="+mn-lt"/>
              </a:rPr>
              <a:t>The framework</a:t>
            </a:r>
            <a:endParaRPr lang="en-GB" b="1" dirty="0">
              <a:latin typeface="+mn-lt"/>
            </a:endParaRPr>
          </a:p>
        </p:txBody>
      </p:sp>
      <p:sp>
        <p:nvSpPr>
          <p:cNvPr id="3" name="Content Placeholder 2"/>
          <p:cNvSpPr>
            <a:spLocks noGrp="1"/>
          </p:cNvSpPr>
          <p:nvPr>
            <p:ph idx="1"/>
          </p:nvPr>
        </p:nvSpPr>
        <p:spPr>
          <a:xfrm>
            <a:off x="411480" y="1131570"/>
            <a:ext cx="11441430" cy="5417820"/>
          </a:xfrm>
        </p:spPr>
        <p:txBody>
          <a:bodyPr>
            <a:normAutofit lnSpcReduction="10000"/>
          </a:bodyPr>
          <a:lstStyle/>
          <a:p>
            <a:r>
              <a:rPr lang="en-GB" dirty="0"/>
              <a:t>The design of the framework allows a student spend a minimum of three (3) years with a minimum load of 40 Credit Units. </a:t>
            </a:r>
          </a:p>
          <a:p>
            <a:endParaRPr lang="en-GB" dirty="0"/>
          </a:p>
          <a:p>
            <a:r>
              <a:rPr lang="en-GB" dirty="0"/>
              <a:t>The structure of the framework is organized around three main elements namely: </a:t>
            </a:r>
          </a:p>
          <a:p>
            <a:pPr marL="514350" indent="-514350">
              <a:buFont typeface="+mj-lt"/>
              <a:buAutoNum type="arabicPeriod"/>
            </a:pPr>
            <a:r>
              <a:rPr lang="en-GB" dirty="0"/>
              <a:t>Knowledge foundations (i.e. core cross cutting courses and content from the knowledge domain); </a:t>
            </a:r>
          </a:p>
          <a:p>
            <a:pPr marL="514350" indent="-514350">
              <a:buFont typeface="+mj-lt"/>
              <a:buAutoNum type="arabicPeriod"/>
            </a:pPr>
            <a:endParaRPr lang="en-GB" dirty="0"/>
          </a:p>
          <a:p>
            <a:pPr marL="514350" indent="-514350">
              <a:buFont typeface="+mj-lt"/>
              <a:buAutoNum type="arabicPeriod"/>
            </a:pPr>
            <a:r>
              <a:rPr lang="en-GB" dirty="0"/>
              <a:t>Research (i.e. the thesis proposal and the final thesis); and</a:t>
            </a:r>
          </a:p>
          <a:p>
            <a:pPr marL="514350" indent="-514350">
              <a:buFont typeface="+mj-lt"/>
              <a:buAutoNum type="arabicPeriod"/>
            </a:pPr>
            <a:endParaRPr lang="en-GB" dirty="0"/>
          </a:p>
          <a:p>
            <a:pPr marL="514350" indent="-514350">
              <a:buFont typeface="+mj-lt"/>
              <a:buAutoNum type="arabicPeriod"/>
            </a:pPr>
            <a:r>
              <a:rPr lang="en-GB" dirty="0"/>
              <a:t>Research communication (i.e. Scientific communication and Teaching Assistantship).</a:t>
            </a:r>
          </a:p>
        </p:txBody>
      </p:sp>
      <p:sp>
        <p:nvSpPr>
          <p:cNvPr id="5" name="Footer Placeholder 4"/>
          <p:cNvSpPr>
            <a:spLocks noGrp="1"/>
          </p:cNvSpPr>
          <p:nvPr>
            <p:ph type="ftr" sz="quarter" idx="11"/>
          </p:nvPr>
        </p:nvSpPr>
        <p:spPr>
          <a:xfrm>
            <a:off x="2948940" y="6377940"/>
            <a:ext cx="5204460" cy="343535"/>
          </a:xfrm>
        </p:spPr>
        <p:txBody>
          <a:bodyPr/>
          <a:lstStyle/>
          <a:p>
            <a:r>
              <a:rPr lang="en-GB"/>
              <a:t>Kikooma's presentation @ SWGS PhD Research Meet  8th Nov 2024</a:t>
            </a:r>
            <a:endParaRPr lang="en-GB" dirty="0"/>
          </a:p>
        </p:txBody>
      </p:sp>
    </p:spTree>
    <p:extLst>
      <p:ext uri="{BB962C8B-B14F-4D97-AF65-F5344CB8AC3E}">
        <p14:creationId xmlns:p14="http://schemas.microsoft.com/office/powerpoint/2010/main" val="2692060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117E2F3-E908-4D31-BF43-E12325BDA51E}" type="slidenum">
              <a:rPr lang="en-GB" smtClean="0"/>
              <a:t>11</a:t>
            </a:fld>
            <a:endParaRPr lang="en-GB"/>
          </a:p>
        </p:txBody>
      </p:sp>
      <p:graphicFrame>
        <p:nvGraphicFramePr>
          <p:cNvPr id="6" name="Content Placeholder 5"/>
          <p:cNvGraphicFramePr>
            <a:graphicFrameLocks noGrp="1"/>
          </p:cNvGraphicFramePr>
          <p:nvPr>
            <p:ph idx="1"/>
            <p:extLst/>
          </p:nvPr>
        </p:nvGraphicFramePr>
        <p:xfrm>
          <a:off x="122548" y="365126"/>
          <a:ext cx="12069452" cy="59912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45698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5725"/>
            <a:ext cx="11620500" cy="828675"/>
          </a:xfrm>
        </p:spPr>
        <p:txBody>
          <a:bodyPr>
            <a:normAutofit fontScale="90000"/>
          </a:bodyPr>
          <a:lstStyle/>
          <a:p>
            <a:r>
              <a:rPr lang="en-US" sz="3600" b="1" dirty="0">
                <a:latin typeface="+mn-lt"/>
              </a:rPr>
              <a:t>Almanac for Cohort based PhD by Research at </a:t>
            </a:r>
            <a:r>
              <a:rPr lang="en-US" sz="3600" b="1" dirty="0" err="1">
                <a:latin typeface="+mn-lt"/>
              </a:rPr>
              <a:t>Makerere</a:t>
            </a:r>
            <a:r>
              <a:rPr lang="en-US" sz="3600" b="1" dirty="0">
                <a:latin typeface="+mn-lt"/>
              </a:rPr>
              <a:t> University</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1105522"/>
              </p:ext>
            </p:extLst>
          </p:nvPr>
        </p:nvGraphicFramePr>
        <p:xfrm>
          <a:off x="0" y="914402"/>
          <a:ext cx="12192000" cy="6042819"/>
        </p:xfrm>
        <a:graphic>
          <a:graphicData uri="http://schemas.openxmlformats.org/drawingml/2006/table">
            <a:tbl>
              <a:tblPr firstRow="1" bandRow="1">
                <a:tableStyleId>{5C22544A-7EE6-4342-B048-85BDC9FD1C3A}</a:tableStyleId>
              </a:tblPr>
              <a:tblGrid>
                <a:gridCol w="6743700">
                  <a:extLst>
                    <a:ext uri="{9D8B030D-6E8A-4147-A177-3AD203B41FA5}">
                      <a16:colId xmlns:a16="http://schemas.microsoft.com/office/drawing/2014/main" val="1120891927"/>
                    </a:ext>
                  </a:extLst>
                </a:gridCol>
                <a:gridCol w="5448300">
                  <a:extLst>
                    <a:ext uri="{9D8B030D-6E8A-4147-A177-3AD203B41FA5}">
                      <a16:colId xmlns:a16="http://schemas.microsoft.com/office/drawing/2014/main" val="540577056"/>
                    </a:ext>
                  </a:extLst>
                </a:gridCol>
              </a:tblGrid>
              <a:tr h="333373">
                <a:tc>
                  <a:txBody>
                    <a:bodyPr/>
                    <a:lstStyle/>
                    <a:p>
                      <a:r>
                        <a:rPr lang="en-US" sz="1800" b="1" kern="1200" dirty="0">
                          <a:solidFill>
                            <a:schemeClr val="lt1"/>
                          </a:solidFill>
                          <a:effectLst/>
                          <a:latin typeface="+mn-lt"/>
                          <a:ea typeface="+mn-ea"/>
                          <a:cs typeface="+mn-cs"/>
                        </a:rPr>
                        <a:t>SEMESTER ONE</a:t>
                      </a:r>
                      <a:endParaRPr lang="en-GB" dirty="0"/>
                    </a:p>
                  </a:txBody>
                  <a:tcPr/>
                </a:tc>
                <a:tc>
                  <a:txBody>
                    <a:bodyPr/>
                    <a:lstStyle/>
                    <a:p>
                      <a:r>
                        <a:rPr lang="en-US" sz="1800" b="1" kern="1200" dirty="0">
                          <a:solidFill>
                            <a:schemeClr val="lt1"/>
                          </a:solidFill>
                          <a:effectLst/>
                          <a:latin typeface="+mn-lt"/>
                          <a:ea typeface="+mn-ea"/>
                          <a:cs typeface="+mn-cs"/>
                        </a:rPr>
                        <a:t>SEMSTER 2</a:t>
                      </a:r>
                      <a:endParaRPr lang="en-GB" dirty="0"/>
                    </a:p>
                  </a:txBody>
                  <a:tcPr/>
                </a:tc>
                <a:extLst>
                  <a:ext uri="{0D108BD9-81ED-4DB2-BD59-A6C34878D82A}">
                    <a16:rowId xmlns:a16="http://schemas.microsoft.com/office/drawing/2014/main" val="3308138737"/>
                  </a:ext>
                </a:extLst>
              </a:tr>
              <a:tr h="484912">
                <a:tc>
                  <a:txBody>
                    <a:bodyPr/>
                    <a:lstStyle/>
                    <a:p>
                      <a:r>
                        <a:rPr lang="en-US" sz="1800" kern="1200" dirty="0">
                          <a:solidFill>
                            <a:schemeClr val="dk1"/>
                          </a:solidFill>
                          <a:effectLst/>
                          <a:latin typeface="+mn-lt"/>
                          <a:ea typeface="+mn-ea"/>
                          <a:cs typeface="+mn-cs"/>
                        </a:rPr>
                        <a:t>Admission of Cohort June – September 2024</a:t>
                      </a:r>
                      <a:endParaRPr lang="en-GB" sz="1800" kern="1200" dirty="0">
                        <a:solidFill>
                          <a:schemeClr val="dk1"/>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Advanced research methods</a:t>
                      </a:r>
                      <a:r>
                        <a:rPr lang="en-GB" sz="1800" kern="1200" baseline="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March - April 2025</a:t>
                      </a:r>
                      <a:endParaRPr lang="en-GB" sz="1800" kern="1200" dirty="0">
                        <a:solidFill>
                          <a:schemeClr val="dk1"/>
                        </a:solidFill>
                        <a:effectLst/>
                        <a:latin typeface="+mn-lt"/>
                        <a:ea typeface="+mn-ea"/>
                        <a:cs typeface="+mn-cs"/>
                      </a:endParaRPr>
                    </a:p>
                  </a:txBody>
                  <a:tcPr/>
                </a:tc>
                <a:extLst>
                  <a:ext uri="{0D108BD9-81ED-4DB2-BD59-A6C34878D82A}">
                    <a16:rowId xmlns:a16="http://schemas.microsoft.com/office/drawing/2014/main" val="3367340970"/>
                  </a:ext>
                </a:extLst>
              </a:tr>
              <a:tr h="327495">
                <a:tc>
                  <a:txBody>
                    <a:bodyPr/>
                    <a:lstStyle/>
                    <a:p>
                      <a:r>
                        <a:rPr lang="en-US" sz="1800" kern="1200" dirty="0">
                          <a:solidFill>
                            <a:schemeClr val="dk1"/>
                          </a:solidFill>
                          <a:effectLst/>
                          <a:latin typeface="+mn-lt"/>
                          <a:ea typeface="+mn-ea"/>
                          <a:cs typeface="+mn-cs"/>
                        </a:rPr>
                        <a:t>Official reporting – 15</a:t>
                      </a:r>
                      <a:r>
                        <a:rPr lang="en-US" sz="1800" kern="1200" baseline="30000" dirty="0">
                          <a:solidFill>
                            <a:schemeClr val="dk1"/>
                          </a:solidFill>
                          <a:effectLst/>
                          <a:latin typeface="+mn-lt"/>
                          <a:ea typeface="+mn-ea"/>
                          <a:cs typeface="+mn-cs"/>
                        </a:rPr>
                        <a:t>th</a:t>
                      </a:r>
                      <a:r>
                        <a:rPr lang="en-US" sz="1800" kern="1200" dirty="0">
                          <a:solidFill>
                            <a:schemeClr val="dk1"/>
                          </a:solidFill>
                          <a:effectLst/>
                          <a:latin typeface="+mn-lt"/>
                          <a:ea typeface="+mn-ea"/>
                          <a:cs typeface="+mn-cs"/>
                        </a:rPr>
                        <a:t> – 30</a:t>
                      </a:r>
                      <a:r>
                        <a:rPr lang="en-US" sz="1800" kern="1200" baseline="30000" dirty="0">
                          <a:solidFill>
                            <a:schemeClr val="dk1"/>
                          </a:solidFill>
                          <a:effectLst/>
                          <a:latin typeface="+mn-lt"/>
                          <a:ea typeface="+mn-ea"/>
                          <a:cs typeface="+mn-cs"/>
                        </a:rPr>
                        <a:t>th</a:t>
                      </a:r>
                      <a:r>
                        <a:rPr lang="en-US" sz="1800" kern="1200" dirty="0">
                          <a:solidFill>
                            <a:schemeClr val="dk1"/>
                          </a:solidFill>
                          <a:effectLst/>
                          <a:latin typeface="+mn-lt"/>
                          <a:ea typeface="+mn-ea"/>
                          <a:cs typeface="+mn-cs"/>
                        </a:rPr>
                        <a:t> October 2024</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Disciplinary thematic area</a:t>
                      </a:r>
                      <a:r>
                        <a:rPr lang="en-GB" sz="1800" kern="1200" baseline="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April – May 1 2025</a:t>
                      </a:r>
                      <a:endParaRPr lang="en-GB" sz="1800" kern="1200" dirty="0">
                        <a:solidFill>
                          <a:schemeClr val="dk1"/>
                        </a:solidFill>
                        <a:effectLst/>
                        <a:latin typeface="+mn-lt"/>
                        <a:ea typeface="+mn-ea"/>
                        <a:cs typeface="+mn-cs"/>
                      </a:endParaRPr>
                    </a:p>
                  </a:txBody>
                  <a:tcPr/>
                </a:tc>
                <a:extLst>
                  <a:ext uri="{0D108BD9-81ED-4DB2-BD59-A6C34878D82A}">
                    <a16:rowId xmlns:a16="http://schemas.microsoft.com/office/drawing/2014/main" val="1555986975"/>
                  </a:ext>
                </a:extLst>
              </a:tr>
              <a:tr h="688387">
                <a:tc>
                  <a:txBody>
                    <a:bodyPr/>
                    <a:lstStyle/>
                    <a:p>
                      <a:r>
                        <a:rPr lang="en-US" sz="1800" kern="1200" dirty="0">
                          <a:solidFill>
                            <a:schemeClr val="dk1"/>
                          </a:solidFill>
                          <a:effectLst/>
                          <a:latin typeface="+mn-lt"/>
                          <a:ea typeface="+mn-ea"/>
                          <a:cs typeface="+mn-cs"/>
                        </a:rPr>
                        <a:t>Orientation meeting between DRGT, </a:t>
                      </a:r>
                      <a:r>
                        <a:rPr lang="en-US" sz="1800" kern="1200" dirty="0" err="1">
                          <a:solidFill>
                            <a:schemeClr val="dk1"/>
                          </a:solidFill>
                          <a:effectLst/>
                          <a:latin typeface="+mn-lt"/>
                          <a:ea typeface="+mn-ea"/>
                          <a:cs typeface="+mn-cs"/>
                        </a:rPr>
                        <a:t>Makerere</a:t>
                      </a:r>
                      <a:r>
                        <a:rPr lang="en-US" sz="1800" kern="1200" dirty="0">
                          <a:solidFill>
                            <a:schemeClr val="dk1"/>
                          </a:solidFill>
                          <a:effectLst/>
                          <a:latin typeface="+mn-lt"/>
                          <a:ea typeface="+mn-ea"/>
                          <a:cs typeface="+mn-cs"/>
                        </a:rPr>
                        <a:t> University graduate coordinators and the 2024/2025 PhD Cohort – 31</a:t>
                      </a:r>
                      <a:r>
                        <a:rPr lang="en-US" sz="1800" kern="1200" baseline="30000" dirty="0">
                          <a:solidFill>
                            <a:schemeClr val="dk1"/>
                          </a:solidFill>
                          <a:effectLst/>
                          <a:latin typeface="+mn-lt"/>
                          <a:ea typeface="+mn-ea"/>
                          <a:cs typeface="+mn-cs"/>
                        </a:rPr>
                        <a:t>st</a:t>
                      </a:r>
                      <a:r>
                        <a:rPr lang="en-US" sz="1800" kern="1200" dirty="0">
                          <a:solidFill>
                            <a:schemeClr val="dk1"/>
                          </a:solidFill>
                          <a:effectLst/>
                          <a:latin typeface="+mn-lt"/>
                          <a:ea typeface="+mn-ea"/>
                          <a:cs typeface="+mn-cs"/>
                        </a:rPr>
                        <a:t> October 2024</a:t>
                      </a:r>
                      <a:endParaRPr lang="en-GB" dirty="0"/>
                    </a:p>
                  </a:txBody>
                  <a:tcPr/>
                </a:tc>
                <a:tc>
                  <a:txBody>
                    <a:bodyPr/>
                    <a:lstStyle/>
                    <a:p>
                      <a:r>
                        <a:rPr lang="en-US" sz="1800" kern="1200" dirty="0">
                          <a:solidFill>
                            <a:schemeClr val="dk1"/>
                          </a:solidFill>
                          <a:effectLst/>
                          <a:latin typeface="+mn-lt"/>
                          <a:ea typeface="+mn-ea"/>
                          <a:cs typeface="+mn-cs"/>
                        </a:rPr>
                        <a:t>Work on research proposal with guidance from supervisors       May 1 – June 2025</a:t>
                      </a:r>
                      <a:endParaRPr lang="en-GB" dirty="0"/>
                    </a:p>
                  </a:txBody>
                  <a:tcPr/>
                </a:tc>
                <a:extLst>
                  <a:ext uri="{0D108BD9-81ED-4DB2-BD59-A6C34878D82A}">
                    <a16:rowId xmlns:a16="http://schemas.microsoft.com/office/drawing/2014/main" val="3780954000"/>
                  </a:ext>
                </a:extLst>
              </a:tr>
              <a:tr h="400050">
                <a:tc>
                  <a:txBody>
                    <a:bodyPr/>
                    <a:lstStyle/>
                    <a:p>
                      <a:r>
                        <a:rPr lang="en-US" sz="1800" kern="1200" dirty="0">
                          <a:solidFill>
                            <a:schemeClr val="dk1"/>
                          </a:solidFill>
                          <a:effectLst/>
                          <a:latin typeface="+mn-lt"/>
                          <a:ea typeface="+mn-ea"/>
                          <a:cs typeface="+mn-cs"/>
                        </a:rPr>
                        <a:t>Establish initial contact with supervisors 4</a:t>
                      </a:r>
                      <a:r>
                        <a:rPr lang="en-US" sz="1800" kern="1200" baseline="30000" dirty="0">
                          <a:solidFill>
                            <a:schemeClr val="dk1"/>
                          </a:solidFill>
                          <a:effectLst/>
                          <a:latin typeface="+mn-lt"/>
                          <a:ea typeface="+mn-ea"/>
                          <a:cs typeface="+mn-cs"/>
                        </a:rPr>
                        <a:t>th</a:t>
                      </a:r>
                      <a:r>
                        <a:rPr lang="en-US" sz="1800" kern="1200" dirty="0">
                          <a:solidFill>
                            <a:schemeClr val="dk1"/>
                          </a:solidFill>
                          <a:effectLst/>
                          <a:latin typeface="+mn-lt"/>
                          <a:ea typeface="+mn-ea"/>
                          <a:cs typeface="+mn-cs"/>
                        </a:rPr>
                        <a:t> – 8</a:t>
                      </a:r>
                      <a:r>
                        <a:rPr lang="en-US" sz="1800" kern="1200" baseline="30000" dirty="0">
                          <a:solidFill>
                            <a:schemeClr val="dk1"/>
                          </a:solidFill>
                          <a:effectLst/>
                          <a:latin typeface="+mn-lt"/>
                          <a:ea typeface="+mn-ea"/>
                          <a:cs typeface="+mn-cs"/>
                        </a:rPr>
                        <a:t>th</a:t>
                      </a:r>
                      <a:r>
                        <a:rPr lang="en-US" sz="1800" kern="1200" dirty="0">
                          <a:solidFill>
                            <a:schemeClr val="dk1"/>
                          </a:solidFill>
                          <a:effectLst/>
                          <a:latin typeface="+mn-lt"/>
                          <a:ea typeface="+mn-ea"/>
                          <a:cs typeface="+mn-cs"/>
                        </a:rPr>
                        <a:t> November 2024</a:t>
                      </a:r>
                      <a:endParaRPr lang="en-GB" sz="1800" kern="1200" dirty="0">
                        <a:solidFill>
                          <a:schemeClr val="dk1"/>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Defend proposal at Doctoral Committee</a:t>
                      </a:r>
                      <a:r>
                        <a:rPr lang="en-GB" sz="1800" kern="1200" baseline="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June   - July 2025</a:t>
                      </a:r>
                      <a:endParaRPr lang="en-GB" sz="1800" kern="1200" dirty="0">
                        <a:solidFill>
                          <a:schemeClr val="dk1"/>
                        </a:solidFill>
                        <a:effectLst/>
                        <a:latin typeface="+mn-lt"/>
                        <a:ea typeface="+mn-ea"/>
                        <a:cs typeface="+mn-cs"/>
                      </a:endParaRPr>
                    </a:p>
                  </a:txBody>
                  <a:tcPr/>
                </a:tc>
                <a:extLst>
                  <a:ext uri="{0D108BD9-81ED-4DB2-BD59-A6C34878D82A}">
                    <a16:rowId xmlns:a16="http://schemas.microsoft.com/office/drawing/2014/main" val="502225387"/>
                  </a:ext>
                </a:extLst>
              </a:tr>
              <a:tr h="679734">
                <a:tc>
                  <a:txBody>
                    <a:bodyPr/>
                    <a:lstStyle/>
                    <a:p>
                      <a:r>
                        <a:rPr lang="en-US" sz="1800" kern="1200" dirty="0">
                          <a:solidFill>
                            <a:schemeClr val="dk1"/>
                          </a:solidFill>
                          <a:effectLst/>
                          <a:latin typeface="+mn-lt"/>
                          <a:ea typeface="+mn-ea"/>
                          <a:cs typeface="+mn-cs"/>
                        </a:rPr>
                        <a:t>Registration with respective departments/schools 11</a:t>
                      </a:r>
                      <a:r>
                        <a:rPr lang="en-US" sz="1800" kern="1200" baseline="30000" dirty="0">
                          <a:solidFill>
                            <a:schemeClr val="dk1"/>
                          </a:solidFill>
                          <a:effectLst/>
                          <a:latin typeface="+mn-lt"/>
                          <a:ea typeface="+mn-ea"/>
                          <a:cs typeface="+mn-cs"/>
                        </a:rPr>
                        <a:t>th</a:t>
                      </a:r>
                      <a:r>
                        <a:rPr lang="en-US" sz="1800" kern="1200" dirty="0">
                          <a:solidFill>
                            <a:schemeClr val="dk1"/>
                          </a:solidFill>
                          <a:effectLst/>
                          <a:latin typeface="+mn-lt"/>
                          <a:ea typeface="+mn-ea"/>
                          <a:cs typeface="+mn-cs"/>
                        </a:rPr>
                        <a:t> – 15</a:t>
                      </a:r>
                      <a:r>
                        <a:rPr lang="en-US" sz="1800" kern="1200" baseline="30000" dirty="0">
                          <a:solidFill>
                            <a:schemeClr val="dk1"/>
                          </a:solidFill>
                          <a:effectLst/>
                          <a:latin typeface="+mn-lt"/>
                          <a:ea typeface="+mn-ea"/>
                          <a:cs typeface="+mn-cs"/>
                        </a:rPr>
                        <a:t>th</a:t>
                      </a:r>
                      <a:r>
                        <a:rPr lang="en-US" sz="1800" kern="1200" dirty="0">
                          <a:solidFill>
                            <a:schemeClr val="dk1"/>
                          </a:solidFill>
                          <a:effectLst/>
                          <a:latin typeface="+mn-lt"/>
                          <a:ea typeface="+mn-ea"/>
                          <a:cs typeface="+mn-cs"/>
                        </a:rPr>
                        <a:t> November 2024</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Submission of Research Proposal</a:t>
                      </a:r>
                      <a:r>
                        <a:rPr lang="en-GB" sz="1800" kern="1200" baseline="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July 25</a:t>
                      </a:r>
                      <a:r>
                        <a:rPr lang="en-US" sz="1800" kern="1200" baseline="30000" dirty="0">
                          <a:solidFill>
                            <a:schemeClr val="dk1"/>
                          </a:solidFill>
                          <a:effectLst/>
                          <a:latin typeface="+mn-lt"/>
                          <a:ea typeface="+mn-ea"/>
                          <a:cs typeface="+mn-cs"/>
                        </a:rPr>
                        <a:t>th</a:t>
                      </a:r>
                      <a:r>
                        <a:rPr lang="en-US" sz="1800" kern="1200" dirty="0">
                          <a:solidFill>
                            <a:schemeClr val="dk1"/>
                          </a:solidFill>
                          <a:effectLst/>
                          <a:latin typeface="+mn-lt"/>
                          <a:ea typeface="+mn-ea"/>
                          <a:cs typeface="+mn-cs"/>
                        </a:rPr>
                        <a:t> 2025</a:t>
                      </a:r>
                      <a:endParaRPr lang="en-GB" sz="1800" kern="1200" dirty="0">
                        <a:solidFill>
                          <a:schemeClr val="dk1"/>
                        </a:solidFill>
                        <a:effectLst/>
                        <a:latin typeface="+mn-lt"/>
                        <a:ea typeface="+mn-ea"/>
                        <a:cs typeface="+mn-cs"/>
                      </a:endParaRPr>
                    </a:p>
                  </a:txBody>
                  <a:tcPr/>
                </a:tc>
                <a:extLst>
                  <a:ext uri="{0D108BD9-81ED-4DB2-BD59-A6C34878D82A}">
                    <a16:rowId xmlns:a16="http://schemas.microsoft.com/office/drawing/2014/main" val="1738832738"/>
                  </a:ext>
                </a:extLst>
              </a:tr>
              <a:tr h="4014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Scholarly writing and communication</a:t>
                      </a:r>
                      <a:r>
                        <a:rPr lang="en-GB" sz="1800" kern="1200" baseline="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November 18</a:t>
                      </a:r>
                      <a:r>
                        <a:rPr lang="en-US" sz="1800" kern="1200" baseline="30000" dirty="0">
                          <a:solidFill>
                            <a:schemeClr val="dk1"/>
                          </a:solidFill>
                          <a:effectLst/>
                          <a:latin typeface="+mn-lt"/>
                          <a:ea typeface="+mn-ea"/>
                          <a:cs typeface="+mn-cs"/>
                        </a:rPr>
                        <a:t>th</a:t>
                      </a:r>
                      <a:r>
                        <a:rPr lang="en-US" sz="1800" kern="1200" dirty="0">
                          <a:solidFill>
                            <a:schemeClr val="dk1"/>
                          </a:solidFill>
                          <a:effectLst/>
                          <a:latin typeface="+mn-lt"/>
                          <a:ea typeface="+mn-ea"/>
                          <a:cs typeface="+mn-cs"/>
                        </a:rPr>
                        <a:t> – December 14</a:t>
                      </a:r>
                      <a:r>
                        <a:rPr lang="en-US" sz="1800" kern="1200" baseline="30000" dirty="0">
                          <a:solidFill>
                            <a:schemeClr val="dk1"/>
                          </a:solidFill>
                          <a:effectLst/>
                          <a:latin typeface="+mn-lt"/>
                          <a:ea typeface="+mn-ea"/>
                          <a:cs typeface="+mn-cs"/>
                        </a:rPr>
                        <a:t>th</a:t>
                      </a:r>
                      <a:r>
                        <a:rPr lang="en-US" sz="1800" kern="1200" dirty="0">
                          <a:solidFill>
                            <a:schemeClr val="dk1"/>
                          </a:solidFill>
                          <a:effectLst/>
                          <a:latin typeface="+mn-lt"/>
                          <a:ea typeface="+mn-ea"/>
                          <a:cs typeface="+mn-cs"/>
                        </a:rPr>
                        <a:t> </a:t>
                      </a:r>
                      <a:endParaRPr lang="en-GB" sz="1800" kern="1200" dirty="0">
                        <a:solidFill>
                          <a:schemeClr val="dk1"/>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Submission of 2</a:t>
                      </a:r>
                      <a:r>
                        <a:rPr lang="en-US" sz="1800" kern="1200" baseline="30000" dirty="0">
                          <a:solidFill>
                            <a:schemeClr val="dk1"/>
                          </a:solidFill>
                          <a:effectLst/>
                          <a:latin typeface="+mn-lt"/>
                          <a:ea typeface="+mn-ea"/>
                          <a:cs typeface="+mn-cs"/>
                        </a:rPr>
                        <a:t>nd</a:t>
                      </a:r>
                      <a:r>
                        <a:rPr lang="en-US" sz="1800" kern="1200" dirty="0">
                          <a:solidFill>
                            <a:schemeClr val="dk1"/>
                          </a:solidFill>
                          <a:effectLst/>
                          <a:latin typeface="+mn-lt"/>
                          <a:ea typeface="+mn-ea"/>
                          <a:cs typeface="+mn-cs"/>
                        </a:rPr>
                        <a:t> progress report</a:t>
                      </a:r>
                      <a:r>
                        <a:rPr lang="en-GB" sz="1800" kern="1200" baseline="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31</a:t>
                      </a:r>
                      <a:r>
                        <a:rPr lang="en-US" sz="1800" kern="1200" baseline="30000" dirty="0">
                          <a:solidFill>
                            <a:schemeClr val="dk1"/>
                          </a:solidFill>
                          <a:effectLst/>
                          <a:latin typeface="+mn-lt"/>
                          <a:ea typeface="+mn-ea"/>
                          <a:cs typeface="+mn-cs"/>
                        </a:rPr>
                        <a:t>st</a:t>
                      </a:r>
                      <a:r>
                        <a:rPr lang="en-US" sz="1800" kern="1200" dirty="0">
                          <a:solidFill>
                            <a:schemeClr val="dk1"/>
                          </a:solidFill>
                          <a:effectLst/>
                          <a:latin typeface="+mn-lt"/>
                          <a:ea typeface="+mn-ea"/>
                          <a:cs typeface="+mn-cs"/>
                        </a:rPr>
                        <a:t> July 2025</a:t>
                      </a:r>
                    </a:p>
                  </a:txBody>
                  <a:tcPr/>
                </a:tc>
                <a:extLst>
                  <a:ext uri="{0D108BD9-81ED-4DB2-BD59-A6C34878D82A}">
                    <a16:rowId xmlns:a16="http://schemas.microsoft.com/office/drawing/2014/main" val="2529538821"/>
                  </a:ext>
                </a:extLst>
              </a:tr>
              <a:tr h="679734">
                <a:tc>
                  <a:txBody>
                    <a:bodyPr/>
                    <a:lstStyle/>
                    <a:p>
                      <a:r>
                        <a:rPr lang="en-US" sz="1800" kern="1200" dirty="0">
                          <a:solidFill>
                            <a:schemeClr val="dk1"/>
                          </a:solidFill>
                          <a:effectLst/>
                          <a:latin typeface="+mn-lt"/>
                          <a:ea typeface="+mn-ea"/>
                          <a:cs typeface="+mn-cs"/>
                        </a:rPr>
                        <a:t>December Break</a:t>
                      </a:r>
                      <a:endParaRPr lang="en-GB"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Draft your research proposal</a:t>
                      </a:r>
                      <a:endParaRPr lang="en-GB" sz="1800" kern="1200" dirty="0">
                        <a:solidFill>
                          <a:schemeClr val="dk1"/>
                        </a:solidFill>
                        <a:effectLst/>
                        <a:latin typeface="+mn-lt"/>
                        <a:ea typeface="+mn-ea"/>
                        <a:cs typeface="+mn-cs"/>
                      </a:endParaRPr>
                    </a:p>
                  </a:txBody>
                  <a:tcPr/>
                </a:tc>
                <a:tc>
                  <a:txBody>
                    <a:bodyPr/>
                    <a:lstStyle/>
                    <a:p>
                      <a:endParaRPr lang="en-GB"/>
                    </a:p>
                  </a:txBody>
                  <a:tcPr/>
                </a:tc>
                <a:extLst>
                  <a:ext uri="{0D108BD9-81ED-4DB2-BD59-A6C34878D82A}">
                    <a16:rowId xmlns:a16="http://schemas.microsoft.com/office/drawing/2014/main" val="3214902648"/>
                  </a:ext>
                </a:extLst>
              </a:tr>
              <a:tr h="3775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Philosophy of method</a:t>
                      </a:r>
                      <a:r>
                        <a:rPr lang="en-GB" sz="1800" kern="1200" baseline="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Jan 15 – February 15</a:t>
                      </a:r>
                      <a:r>
                        <a:rPr lang="en-US" sz="1800" kern="1200" baseline="30000" dirty="0">
                          <a:solidFill>
                            <a:schemeClr val="dk1"/>
                          </a:solidFill>
                          <a:effectLst/>
                          <a:latin typeface="+mn-lt"/>
                          <a:ea typeface="+mn-ea"/>
                          <a:cs typeface="+mn-cs"/>
                        </a:rPr>
                        <a:t>th</a:t>
                      </a:r>
                      <a:r>
                        <a:rPr lang="en-US" sz="1800" kern="1200" dirty="0">
                          <a:solidFill>
                            <a:schemeClr val="dk1"/>
                          </a:solidFill>
                          <a:effectLst/>
                          <a:latin typeface="+mn-lt"/>
                          <a:ea typeface="+mn-ea"/>
                          <a:cs typeface="+mn-cs"/>
                        </a:rPr>
                        <a:t> 2025</a:t>
                      </a:r>
                      <a:endParaRPr lang="en-GB" sz="1800" kern="1200" dirty="0">
                        <a:solidFill>
                          <a:schemeClr val="dk1"/>
                        </a:solidFill>
                        <a:effectLst/>
                        <a:latin typeface="+mn-lt"/>
                        <a:ea typeface="+mn-ea"/>
                        <a:cs typeface="+mn-cs"/>
                      </a:endParaRPr>
                    </a:p>
                  </a:txBody>
                  <a:tcPr/>
                </a:tc>
                <a:tc>
                  <a:txBody>
                    <a:bodyPr/>
                    <a:lstStyle/>
                    <a:p>
                      <a:endParaRPr lang="en-GB"/>
                    </a:p>
                  </a:txBody>
                  <a:tcPr/>
                </a:tc>
                <a:extLst>
                  <a:ext uri="{0D108BD9-81ED-4DB2-BD59-A6C34878D82A}">
                    <a16:rowId xmlns:a16="http://schemas.microsoft.com/office/drawing/2014/main" val="3778767892"/>
                  </a:ext>
                </a:extLst>
              </a:tr>
              <a:tr h="679734">
                <a:tc>
                  <a:txBody>
                    <a:bodyPr/>
                    <a:lstStyle/>
                    <a:p>
                      <a:r>
                        <a:rPr lang="en-US" sz="1800" kern="1200" dirty="0">
                          <a:solidFill>
                            <a:schemeClr val="dk1"/>
                          </a:solidFill>
                          <a:effectLst/>
                          <a:latin typeface="+mn-lt"/>
                          <a:ea typeface="+mn-ea"/>
                          <a:cs typeface="+mn-cs"/>
                        </a:rPr>
                        <a:t>February 15 – March 1</a:t>
                      </a:r>
                      <a:r>
                        <a:rPr lang="en-US" sz="1800" kern="1200" baseline="30000" dirty="0">
                          <a:solidFill>
                            <a:schemeClr val="dk1"/>
                          </a:solidFill>
                          <a:effectLst/>
                          <a:latin typeface="+mn-lt"/>
                          <a:ea typeface="+mn-ea"/>
                          <a:cs typeface="+mn-cs"/>
                        </a:rPr>
                        <a:t>st</a:t>
                      </a:r>
                      <a:r>
                        <a:rPr lang="en-US" sz="1800" kern="1200" dirty="0">
                          <a:solidFill>
                            <a:schemeClr val="dk1"/>
                          </a:solidFill>
                          <a:effectLst/>
                          <a:latin typeface="+mn-lt"/>
                          <a:ea typeface="+mn-ea"/>
                          <a:cs typeface="+mn-cs"/>
                        </a:rPr>
                        <a:t> 2025</a:t>
                      </a:r>
                      <a:endParaRPr lang="en-GB"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Continue work on proposal with guidance from supervisors</a:t>
                      </a:r>
                      <a:endParaRPr lang="en-GB" sz="1800" kern="1200" dirty="0">
                        <a:solidFill>
                          <a:schemeClr val="dk1"/>
                        </a:solidFill>
                        <a:effectLst/>
                        <a:latin typeface="+mn-lt"/>
                        <a:ea typeface="+mn-ea"/>
                        <a:cs typeface="+mn-cs"/>
                      </a:endParaRPr>
                    </a:p>
                  </a:txBody>
                  <a:tcPr/>
                </a:tc>
                <a:tc>
                  <a:txBody>
                    <a:bodyPr/>
                    <a:lstStyle/>
                    <a:p>
                      <a:endParaRPr lang="en-GB"/>
                    </a:p>
                  </a:txBody>
                  <a:tcPr/>
                </a:tc>
                <a:extLst>
                  <a:ext uri="{0D108BD9-81ED-4DB2-BD59-A6C34878D82A}">
                    <a16:rowId xmlns:a16="http://schemas.microsoft.com/office/drawing/2014/main" val="3402564078"/>
                  </a:ext>
                </a:extLst>
              </a:tr>
              <a:tr h="679734">
                <a:tc>
                  <a:txBody>
                    <a:bodyPr/>
                    <a:lstStyle/>
                    <a:p>
                      <a:r>
                        <a:rPr lang="en-US" sz="1800" kern="1200" dirty="0">
                          <a:solidFill>
                            <a:schemeClr val="dk1"/>
                          </a:solidFill>
                          <a:effectLst/>
                          <a:latin typeface="+mn-lt"/>
                          <a:ea typeface="+mn-ea"/>
                          <a:cs typeface="+mn-cs"/>
                        </a:rPr>
                        <a:t>March 1</a:t>
                      </a:r>
                      <a:r>
                        <a:rPr lang="en-US" sz="1800" kern="1200" baseline="30000" dirty="0">
                          <a:solidFill>
                            <a:schemeClr val="dk1"/>
                          </a:solidFill>
                          <a:effectLst/>
                          <a:latin typeface="+mn-lt"/>
                          <a:ea typeface="+mn-ea"/>
                          <a:cs typeface="+mn-cs"/>
                        </a:rPr>
                        <a:t>st</a:t>
                      </a:r>
                      <a:r>
                        <a:rPr lang="en-US" sz="1800" kern="1200" dirty="0">
                          <a:solidFill>
                            <a:schemeClr val="dk1"/>
                          </a:solidFill>
                          <a:effectLst/>
                          <a:latin typeface="+mn-lt"/>
                          <a:ea typeface="+mn-ea"/>
                          <a:cs typeface="+mn-cs"/>
                        </a:rPr>
                        <a:t> – March 5</a:t>
                      </a:r>
                      <a:r>
                        <a:rPr lang="en-US" sz="1800" kern="1200" baseline="30000" dirty="0">
                          <a:solidFill>
                            <a:schemeClr val="dk1"/>
                          </a:solidFill>
                          <a:effectLst/>
                          <a:latin typeface="+mn-lt"/>
                          <a:ea typeface="+mn-ea"/>
                          <a:cs typeface="+mn-cs"/>
                        </a:rPr>
                        <a:t>th</a:t>
                      </a:r>
                      <a:r>
                        <a:rPr lang="en-US" sz="1800" kern="1200" dirty="0">
                          <a:solidFill>
                            <a:schemeClr val="dk1"/>
                          </a:solidFill>
                          <a:effectLst/>
                          <a:latin typeface="+mn-lt"/>
                          <a:ea typeface="+mn-ea"/>
                          <a:cs typeface="+mn-cs"/>
                        </a:rPr>
                        <a:t> 2025</a:t>
                      </a:r>
                      <a:endParaRPr lang="en-GB"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Submit 1</a:t>
                      </a:r>
                      <a:r>
                        <a:rPr lang="en-US" sz="1800" kern="1200" baseline="30000" dirty="0">
                          <a:solidFill>
                            <a:schemeClr val="dk1"/>
                          </a:solidFill>
                          <a:effectLst/>
                          <a:latin typeface="+mn-lt"/>
                          <a:ea typeface="+mn-ea"/>
                          <a:cs typeface="+mn-cs"/>
                        </a:rPr>
                        <a:t>st</a:t>
                      </a:r>
                      <a:r>
                        <a:rPr lang="en-US" sz="1800" kern="1200" dirty="0">
                          <a:solidFill>
                            <a:schemeClr val="dk1"/>
                          </a:solidFill>
                          <a:effectLst/>
                          <a:latin typeface="+mn-lt"/>
                          <a:ea typeface="+mn-ea"/>
                          <a:cs typeface="+mn-cs"/>
                        </a:rPr>
                        <a:t> progress report</a:t>
                      </a:r>
                      <a:endParaRPr lang="en-GB" sz="1800" kern="1200" dirty="0">
                        <a:solidFill>
                          <a:schemeClr val="dk1"/>
                        </a:solidFill>
                        <a:effectLst/>
                        <a:latin typeface="+mn-lt"/>
                        <a:ea typeface="+mn-ea"/>
                        <a:cs typeface="+mn-cs"/>
                      </a:endParaRPr>
                    </a:p>
                  </a:txBody>
                  <a:tcPr/>
                </a:tc>
                <a:tc>
                  <a:txBody>
                    <a:bodyPr/>
                    <a:lstStyle/>
                    <a:p>
                      <a:endParaRPr lang="en-GB" dirty="0"/>
                    </a:p>
                  </a:txBody>
                  <a:tcPr/>
                </a:tc>
                <a:extLst>
                  <a:ext uri="{0D108BD9-81ED-4DB2-BD59-A6C34878D82A}">
                    <a16:rowId xmlns:a16="http://schemas.microsoft.com/office/drawing/2014/main" val="3571002529"/>
                  </a:ext>
                </a:extLst>
              </a:tr>
            </a:tbl>
          </a:graphicData>
        </a:graphic>
      </p:graphicFrame>
      <p:sp>
        <p:nvSpPr>
          <p:cNvPr id="4" name="Footer Placeholder 3"/>
          <p:cNvSpPr>
            <a:spLocks noGrp="1"/>
          </p:cNvSpPr>
          <p:nvPr>
            <p:ph type="ftr" sz="quarter" idx="11"/>
          </p:nvPr>
        </p:nvSpPr>
        <p:spPr>
          <a:xfrm>
            <a:off x="1981200" y="6356350"/>
            <a:ext cx="6172200" cy="365125"/>
          </a:xfrm>
        </p:spPr>
        <p:txBody>
          <a:bodyPr/>
          <a:lstStyle/>
          <a:p>
            <a:r>
              <a:rPr lang="en-GB" dirty="0" err="1"/>
              <a:t>Kikooma's</a:t>
            </a:r>
            <a:r>
              <a:rPr lang="en-GB" dirty="0"/>
              <a:t> presentation @ SWGS PhD Research Meet  8th Nov 2024</a:t>
            </a:r>
          </a:p>
        </p:txBody>
      </p:sp>
    </p:spTree>
    <p:extLst>
      <p:ext uri="{BB962C8B-B14F-4D97-AF65-F5344CB8AC3E}">
        <p14:creationId xmlns:p14="http://schemas.microsoft.com/office/powerpoint/2010/main" val="76911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90805"/>
            <a:ext cx="10805160" cy="915035"/>
          </a:xfrm>
        </p:spPr>
        <p:txBody>
          <a:bodyPr/>
          <a:lstStyle/>
          <a:p>
            <a:r>
              <a:rPr lang="en-US" b="1" dirty="0">
                <a:latin typeface="+mn-lt"/>
              </a:rPr>
              <a:t>Implementation </a:t>
            </a:r>
            <a:endParaRPr lang="en-GB" b="1" dirty="0">
              <a:latin typeface="+mn-lt"/>
            </a:endParaRPr>
          </a:p>
        </p:txBody>
      </p:sp>
      <p:sp>
        <p:nvSpPr>
          <p:cNvPr id="3" name="Content Placeholder 2"/>
          <p:cNvSpPr>
            <a:spLocks noGrp="1"/>
          </p:cNvSpPr>
          <p:nvPr>
            <p:ph idx="1"/>
          </p:nvPr>
        </p:nvSpPr>
        <p:spPr>
          <a:xfrm>
            <a:off x="548640" y="1314450"/>
            <a:ext cx="11361420" cy="5189219"/>
          </a:xfrm>
        </p:spPr>
        <p:txBody>
          <a:bodyPr/>
          <a:lstStyle/>
          <a:p>
            <a:r>
              <a:rPr lang="en-US" dirty="0"/>
              <a:t>The framework removes the requirement for provisional admission</a:t>
            </a:r>
          </a:p>
          <a:p>
            <a:endParaRPr lang="en-US" dirty="0"/>
          </a:p>
          <a:p>
            <a:r>
              <a:rPr lang="en-US" dirty="0"/>
              <a:t>Applicants to be admitted following a cohort system effective AY 2024/2025</a:t>
            </a:r>
          </a:p>
          <a:p>
            <a:endParaRPr lang="en-US" dirty="0"/>
          </a:p>
          <a:p>
            <a:r>
              <a:rPr lang="en-US" dirty="0"/>
              <a:t>Two admission intakes per academic year following AY semesters</a:t>
            </a:r>
          </a:p>
          <a:p>
            <a:endParaRPr lang="en-US" dirty="0"/>
          </a:p>
          <a:p>
            <a:r>
              <a:rPr lang="en-US" dirty="0"/>
              <a:t>DRGT working with Colleges to track students’ progress and milestones using RIMS</a:t>
            </a:r>
            <a:endParaRPr lang="en-GB" dirty="0"/>
          </a:p>
        </p:txBody>
      </p:sp>
      <p:sp>
        <p:nvSpPr>
          <p:cNvPr id="5" name="Footer Placeholder 4"/>
          <p:cNvSpPr>
            <a:spLocks noGrp="1"/>
          </p:cNvSpPr>
          <p:nvPr>
            <p:ph type="ftr" sz="quarter" idx="11"/>
          </p:nvPr>
        </p:nvSpPr>
        <p:spPr>
          <a:xfrm>
            <a:off x="3131820" y="6286500"/>
            <a:ext cx="5021580" cy="434975"/>
          </a:xfrm>
        </p:spPr>
        <p:txBody>
          <a:bodyPr/>
          <a:lstStyle/>
          <a:p>
            <a:endParaRPr lang="en-GB" dirty="0"/>
          </a:p>
        </p:txBody>
      </p:sp>
      <p:sp>
        <p:nvSpPr>
          <p:cNvPr id="4" name="Slide Number Placeholder 3"/>
          <p:cNvSpPr>
            <a:spLocks noGrp="1"/>
          </p:cNvSpPr>
          <p:nvPr>
            <p:ph type="sldNum" sz="quarter" idx="12"/>
          </p:nvPr>
        </p:nvSpPr>
        <p:spPr/>
        <p:txBody>
          <a:bodyPr/>
          <a:lstStyle/>
          <a:p>
            <a:fld id="{F117E2F3-E908-4D31-BF43-E12325BDA51E}" type="slidenum">
              <a:rPr lang="en-GB" smtClean="0"/>
              <a:t>13</a:t>
            </a:fld>
            <a:endParaRPr lang="en-GB"/>
          </a:p>
        </p:txBody>
      </p:sp>
    </p:spTree>
    <p:extLst>
      <p:ext uri="{BB962C8B-B14F-4D97-AF65-F5344CB8AC3E}">
        <p14:creationId xmlns:p14="http://schemas.microsoft.com/office/powerpoint/2010/main" val="2520242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805"/>
            <a:ext cx="10515600" cy="1063625"/>
          </a:xfrm>
        </p:spPr>
        <p:txBody>
          <a:bodyPr/>
          <a:lstStyle/>
          <a:p>
            <a:r>
              <a:rPr lang="en-US" b="1" dirty="0">
                <a:latin typeface="+mn-lt"/>
              </a:rPr>
              <a:t>Detailed implementation Framework</a:t>
            </a:r>
            <a:endParaRPr lang="en-GB" b="1" dirty="0">
              <a:latin typeface="+mn-lt"/>
            </a:endParaRPr>
          </a:p>
        </p:txBody>
      </p:sp>
      <p:sp>
        <p:nvSpPr>
          <p:cNvPr id="3" name="Content Placeholder 2"/>
          <p:cNvSpPr>
            <a:spLocks noGrp="1"/>
          </p:cNvSpPr>
          <p:nvPr>
            <p:ph idx="1"/>
          </p:nvPr>
        </p:nvSpPr>
        <p:spPr>
          <a:xfrm>
            <a:off x="838200" y="1268730"/>
            <a:ext cx="10991850" cy="5177790"/>
          </a:xfrm>
        </p:spPr>
        <p:txBody>
          <a:bodyPr/>
          <a:lstStyle/>
          <a:p>
            <a:r>
              <a:rPr lang="en-US" dirty="0"/>
              <a:t>For clarity, the </a:t>
            </a:r>
            <a:r>
              <a:rPr lang="en-US"/>
              <a:t>detailed implantation </a:t>
            </a:r>
            <a:r>
              <a:rPr lang="en-US" dirty="0"/>
              <a:t>framework spells out the following key issues:</a:t>
            </a:r>
          </a:p>
          <a:p>
            <a:endParaRPr lang="en-US" dirty="0"/>
          </a:p>
          <a:p>
            <a:pPr marL="514350" indent="-514350">
              <a:buFont typeface="+mj-lt"/>
              <a:buAutoNum type="arabicPeriod"/>
            </a:pPr>
            <a:r>
              <a:rPr lang="en-US" dirty="0"/>
              <a:t>Applications and admission to the programs</a:t>
            </a:r>
          </a:p>
          <a:p>
            <a:pPr marL="514350" indent="-514350">
              <a:buFont typeface="+mj-lt"/>
              <a:buAutoNum type="arabicPeriod"/>
            </a:pPr>
            <a:endParaRPr lang="en-US" dirty="0"/>
          </a:p>
          <a:p>
            <a:pPr marL="514350" indent="-514350">
              <a:buFont typeface="+mj-lt"/>
              <a:buAutoNum type="arabicPeriod"/>
            </a:pPr>
            <a:r>
              <a:rPr lang="en-US" dirty="0"/>
              <a:t>Teaching of the PhD Cross cutting courses</a:t>
            </a:r>
          </a:p>
          <a:p>
            <a:pPr marL="514350" indent="-514350">
              <a:buFont typeface="+mj-lt"/>
              <a:buAutoNum type="arabicPeriod"/>
            </a:pPr>
            <a:endParaRPr lang="en-US" dirty="0"/>
          </a:p>
          <a:p>
            <a:pPr marL="514350" indent="-514350">
              <a:buFont typeface="+mj-lt"/>
              <a:buAutoNum type="arabicPeriod"/>
            </a:pPr>
            <a:r>
              <a:rPr lang="en-US" dirty="0"/>
              <a:t>Roles and responsibilities of units and other actors on the PhD values chain</a:t>
            </a:r>
            <a:endParaRPr lang="en-GB" dirty="0"/>
          </a:p>
        </p:txBody>
      </p:sp>
      <p:sp>
        <p:nvSpPr>
          <p:cNvPr id="5" name="Footer Placeholder 4"/>
          <p:cNvSpPr>
            <a:spLocks noGrp="1"/>
          </p:cNvSpPr>
          <p:nvPr>
            <p:ph type="ftr" sz="quarter" idx="11"/>
          </p:nvPr>
        </p:nvSpPr>
        <p:spPr>
          <a:xfrm>
            <a:off x="2937510" y="6263640"/>
            <a:ext cx="5215890" cy="457835"/>
          </a:xfrm>
        </p:spPr>
        <p:txBody>
          <a:bodyPr/>
          <a:lstStyle/>
          <a:p>
            <a:endParaRPr lang="en-GB" dirty="0"/>
          </a:p>
        </p:txBody>
      </p:sp>
      <p:sp>
        <p:nvSpPr>
          <p:cNvPr id="4" name="Slide Number Placeholder 3"/>
          <p:cNvSpPr>
            <a:spLocks noGrp="1"/>
          </p:cNvSpPr>
          <p:nvPr>
            <p:ph type="sldNum" sz="quarter" idx="12"/>
          </p:nvPr>
        </p:nvSpPr>
        <p:spPr/>
        <p:txBody>
          <a:bodyPr/>
          <a:lstStyle/>
          <a:p>
            <a:fld id="{F117E2F3-E908-4D31-BF43-E12325BDA51E}" type="slidenum">
              <a:rPr lang="en-GB" smtClean="0"/>
              <a:t>14</a:t>
            </a:fld>
            <a:endParaRPr lang="en-GB"/>
          </a:p>
        </p:txBody>
      </p:sp>
    </p:spTree>
    <p:extLst>
      <p:ext uri="{BB962C8B-B14F-4D97-AF65-F5344CB8AC3E}">
        <p14:creationId xmlns:p14="http://schemas.microsoft.com/office/powerpoint/2010/main" val="701801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40" y="1"/>
            <a:ext cx="11521440" cy="902970"/>
          </a:xfrm>
        </p:spPr>
        <p:txBody>
          <a:bodyPr/>
          <a:lstStyle/>
          <a:p>
            <a:r>
              <a:rPr lang="en-US" b="1" dirty="0">
                <a:latin typeface="+mn-lt"/>
              </a:rPr>
              <a:t>Applications and admission to the programs</a:t>
            </a:r>
            <a:endParaRPr lang="en-GB" b="1" dirty="0">
              <a:latin typeface="+mn-lt"/>
            </a:endParaRPr>
          </a:p>
        </p:txBody>
      </p:sp>
      <p:sp>
        <p:nvSpPr>
          <p:cNvPr id="3" name="Content Placeholder 2"/>
          <p:cNvSpPr>
            <a:spLocks noGrp="1"/>
          </p:cNvSpPr>
          <p:nvPr>
            <p:ph idx="1"/>
          </p:nvPr>
        </p:nvSpPr>
        <p:spPr>
          <a:xfrm>
            <a:off x="434340" y="1040130"/>
            <a:ext cx="11521440" cy="5452110"/>
          </a:xfrm>
        </p:spPr>
        <p:txBody>
          <a:bodyPr>
            <a:normAutofit fontScale="92500" lnSpcReduction="10000"/>
          </a:bodyPr>
          <a:lstStyle/>
          <a:p>
            <a:pPr marL="514350" lvl="0" indent="-514350" algn="just">
              <a:buFont typeface="+mj-lt"/>
              <a:buAutoNum type="arabicPeriod"/>
            </a:pPr>
            <a:r>
              <a:rPr lang="en-US" dirty="0"/>
              <a:t>Effective June 2024, all applicants are admitted following the guidelines in the revised graduate handbook of policies, guidelines and procedures governing research and graduate training at </a:t>
            </a:r>
            <a:r>
              <a:rPr lang="en-US" dirty="0" err="1"/>
              <a:t>Makerere</a:t>
            </a:r>
            <a:r>
              <a:rPr lang="en-US" dirty="0"/>
              <a:t> University.</a:t>
            </a:r>
          </a:p>
          <a:p>
            <a:pPr marL="514350" lvl="0" indent="-514350" algn="just">
              <a:buFont typeface="+mj-lt"/>
              <a:buAutoNum type="arabicPeriod"/>
            </a:pPr>
            <a:endParaRPr lang="en-GB" dirty="0"/>
          </a:p>
          <a:p>
            <a:pPr marL="514350" lvl="0" indent="-514350" algn="just">
              <a:buFont typeface="+mj-lt"/>
              <a:buAutoNum type="arabicPeriod"/>
            </a:pPr>
            <a:r>
              <a:rPr lang="en-US" dirty="0"/>
              <a:t>Applicants for PhD by Research Only are admitted following a cohort system.</a:t>
            </a:r>
          </a:p>
          <a:p>
            <a:pPr marL="514350" lvl="0" indent="-514350" algn="just">
              <a:buFont typeface="+mj-lt"/>
              <a:buAutoNum type="arabicPeriod"/>
            </a:pPr>
            <a:endParaRPr lang="en-GB" dirty="0"/>
          </a:p>
          <a:p>
            <a:pPr marL="514350" lvl="0" indent="-514350" algn="just">
              <a:buFont typeface="+mj-lt"/>
              <a:buAutoNum type="arabicPeriod"/>
            </a:pPr>
            <a:r>
              <a:rPr lang="en-US" dirty="0"/>
              <a:t>All applicants admitted between June 2024 and September 2024 constitute the first cohort following the new guidelines in the revised Graduate Handbook (version 2024). The second cohort will constitute applicants received and considered for admission between October 2024 and January 2025.</a:t>
            </a:r>
          </a:p>
          <a:p>
            <a:pPr marL="514350" lvl="0" indent="-514350" algn="just">
              <a:buFont typeface="+mj-lt"/>
              <a:buAutoNum type="arabicPeriod"/>
            </a:pPr>
            <a:endParaRPr lang="en-GB" dirty="0"/>
          </a:p>
          <a:p>
            <a:pPr marL="514350" lvl="0" indent="-514350" algn="just">
              <a:buFont typeface="+mj-lt"/>
              <a:buAutoNum type="arabicPeriod"/>
            </a:pPr>
            <a:r>
              <a:rPr lang="en-US" dirty="0"/>
              <a:t>Receipt of applications will continue to be on a rolling basis but admission will be done twice a year following semester calendars on the university almanac to determine appropriate dates for conducting meetings to evaluate applications.</a:t>
            </a:r>
            <a:endParaRPr lang="en-GB" dirty="0"/>
          </a:p>
        </p:txBody>
      </p:sp>
      <p:sp>
        <p:nvSpPr>
          <p:cNvPr id="5" name="Footer Placeholder 4"/>
          <p:cNvSpPr>
            <a:spLocks noGrp="1"/>
          </p:cNvSpPr>
          <p:nvPr>
            <p:ph type="ftr" sz="quarter" idx="11"/>
          </p:nvPr>
        </p:nvSpPr>
        <p:spPr>
          <a:xfrm>
            <a:off x="3326130" y="6377940"/>
            <a:ext cx="4827270" cy="343535"/>
          </a:xfrm>
        </p:spPr>
        <p:txBody>
          <a:bodyPr/>
          <a:lstStyle/>
          <a:p>
            <a:endParaRPr lang="en-GB" dirty="0"/>
          </a:p>
        </p:txBody>
      </p:sp>
      <p:sp>
        <p:nvSpPr>
          <p:cNvPr id="4" name="Slide Number Placeholder 3"/>
          <p:cNvSpPr>
            <a:spLocks noGrp="1"/>
          </p:cNvSpPr>
          <p:nvPr>
            <p:ph type="sldNum" sz="quarter" idx="12"/>
          </p:nvPr>
        </p:nvSpPr>
        <p:spPr/>
        <p:txBody>
          <a:bodyPr/>
          <a:lstStyle/>
          <a:p>
            <a:fld id="{F117E2F3-E908-4D31-BF43-E12325BDA51E}" type="slidenum">
              <a:rPr lang="en-GB" smtClean="0"/>
              <a:t>15</a:t>
            </a:fld>
            <a:endParaRPr lang="en-GB"/>
          </a:p>
        </p:txBody>
      </p:sp>
    </p:spTree>
    <p:extLst>
      <p:ext uri="{BB962C8B-B14F-4D97-AF65-F5344CB8AC3E}">
        <p14:creationId xmlns:p14="http://schemas.microsoft.com/office/powerpoint/2010/main" val="348112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490" y="90805"/>
            <a:ext cx="11349990" cy="926465"/>
          </a:xfrm>
        </p:spPr>
        <p:txBody>
          <a:bodyPr/>
          <a:lstStyle/>
          <a:p>
            <a:r>
              <a:rPr lang="en-US" b="1" dirty="0">
                <a:latin typeface="+mn-lt"/>
              </a:rPr>
              <a:t>Teaching of the PhD Cross cutting courses</a:t>
            </a:r>
            <a:endParaRPr lang="en-GB" dirty="0">
              <a:latin typeface="+mn-lt"/>
            </a:endParaRPr>
          </a:p>
        </p:txBody>
      </p:sp>
      <p:sp>
        <p:nvSpPr>
          <p:cNvPr id="3" name="Content Placeholder 2"/>
          <p:cNvSpPr>
            <a:spLocks noGrp="1"/>
          </p:cNvSpPr>
          <p:nvPr>
            <p:ph idx="1"/>
          </p:nvPr>
        </p:nvSpPr>
        <p:spPr>
          <a:xfrm>
            <a:off x="491490" y="1143000"/>
            <a:ext cx="11487150" cy="5326379"/>
          </a:xfrm>
        </p:spPr>
        <p:txBody>
          <a:bodyPr>
            <a:normAutofit fontScale="85000" lnSpcReduction="10000"/>
          </a:bodyPr>
          <a:lstStyle/>
          <a:p>
            <a:pPr marL="514350" lvl="0" indent="-514350" algn="just">
              <a:buFont typeface="+mj-lt"/>
              <a:buAutoNum type="arabicPeriod"/>
            </a:pPr>
            <a:r>
              <a:rPr lang="en-US" dirty="0"/>
              <a:t>The Directorate of Research and Graduate Training (DRGT) working with the home units/departments will coordinate the teaching of the cross cutting courses.</a:t>
            </a:r>
          </a:p>
          <a:p>
            <a:pPr marL="514350" lvl="0" indent="-514350" algn="just">
              <a:buFont typeface="+mj-lt"/>
              <a:buAutoNum type="arabicPeriod"/>
            </a:pPr>
            <a:endParaRPr lang="en-GB" dirty="0"/>
          </a:p>
          <a:p>
            <a:pPr marL="514350" lvl="0" indent="-514350" algn="just">
              <a:buFont typeface="+mj-lt"/>
              <a:buAutoNum type="arabicPeriod"/>
            </a:pPr>
            <a:r>
              <a:rPr lang="en-US" dirty="0"/>
              <a:t>The disciplinary home department of a specific cross cutting course will provide the team of facilitators. In the interest of interdisciplinary learning and epistemology, facilitators from other disciplines shall be co-opted.</a:t>
            </a:r>
          </a:p>
          <a:p>
            <a:pPr marL="514350" lvl="0" indent="-514350" algn="just">
              <a:buFont typeface="+mj-lt"/>
              <a:buAutoNum type="arabicPeriod"/>
            </a:pPr>
            <a:endParaRPr lang="en-GB" dirty="0"/>
          </a:p>
          <a:p>
            <a:pPr marL="514350" lvl="0" indent="-514350" algn="just">
              <a:buFont typeface="+mj-lt"/>
              <a:buAutoNum type="arabicPeriod"/>
            </a:pPr>
            <a:r>
              <a:rPr lang="en-US" dirty="0"/>
              <a:t>All core courses are to be taken as for credit in which case all students will be subjected to continuous assessment and examination following the teaching and learning guidelines governing graduate training in the revised Graduate Handbook.</a:t>
            </a:r>
            <a:endParaRPr lang="en-GB" dirty="0"/>
          </a:p>
          <a:p>
            <a:pPr marL="514350" lvl="0" indent="-514350" algn="just">
              <a:buFont typeface="+mj-lt"/>
              <a:buAutoNum type="arabicPeriod"/>
            </a:pPr>
            <a:endParaRPr lang="en-GB" dirty="0"/>
          </a:p>
          <a:p>
            <a:pPr marL="514350" lvl="0" indent="-514350" algn="just">
              <a:buFont typeface="+mj-lt"/>
              <a:buAutoNum type="arabicPeriod"/>
            </a:pPr>
            <a:r>
              <a:rPr lang="en-US" dirty="0"/>
              <a:t>For a start, the scheduling for the core crossing cutting courses will be organized in a sequence following a modular arrangement. The first modular program for the Philosophy of methods course will be offered in October 2024 while the second one on Scholarly writing and communication skills will be offered in November 2024.</a:t>
            </a:r>
            <a:endParaRPr lang="en-GB" dirty="0"/>
          </a:p>
          <a:p>
            <a:endParaRPr lang="en-GB" dirty="0"/>
          </a:p>
        </p:txBody>
      </p:sp>
      <p:sp>
        <p:nvSpPr>
          <p:cNvPr id="5" name="Footer Placeholder 4"/>
          <p:cNvSpPr>
            <a:spLocks noGrp="1"/>
          </p:cNvSpPr>
          <p:nvPr>
            <p:ph type="ftr" sz="quarter" idx="11"/>
          </p:nvPr>
        </p:nvSpPr>
        <p:spPr>
          <a:xfrm>
            <a:off x="2834640" y="6595109"/>
            <a:ext cx="5318760" cy="126366"/>
          </a:xfrm>
        </p:spPr>
        <p:txBody>
          <a:bodyPr/>
          <a:lstStyle/>
          <a:p>
            <a:endParaRPr lang="en-GB" dirty="0"/>
          </a:p>
        </p:txBody>
      </p:sp>
      <p:sp>
        <p:nvSpPr>
          <p:cNvPr id="4" name="Slide Number Placeholder 3"/>
          <p:cNvSpPr>
            <a:spLocks noGrp="1"/>
          </p:cNvSpPr>
          <p:nvPr>
            <p:ph type="sldNum" sz="quarter" idx="12"/>
          </p:nvPr>
        </p:nvSpPr>
        <p:spPr/>
        <p:txBody>
          <a:bodyPr/>
          <a:lstStyle/>
          <a:p>
            <a:fld id="{F117E2F3-E908-4D31-BF43-E12325BDA51E}" type="slidenum">
              <a:rPr lang="en-GB" smtClean="0"/>
              <a:t>16</a:t>
            </a:fld>
            <a:endParaRPr lang="en-GB"/>
          </a:p>
        </p:txBody>
      </p:sp>
    </p:spTree>
    <p:extLst>
      <p:ext uri="{BB962C8B-B14F-4D97-AF65-F5344CB8AC3E}">
        <p14:creationId xmlns:p14="http://schemas.microsoft.com/office/powerpoint/2010/main" val="1689274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190" y="1"/>
            <a:ext cx="11635740" cy="1120139"/>
          </a:xfrm>
        </p:spPr>
        <p:txBody>
          <a:bodyPr>
            <a:normAutofit/>
          </a:bodyPr>
          <a:lstStyle/>
          <a:p>
            <a:r>
              <a:rPr lang="en-US" sz="4200" b="1" dirty="0">
                <a:latin typeface="+mn-lt"/>
              </a:rPr>
              <a:t>Roles and responsibilities of units and other actors</a:t>
            </a:r>
            <a:endParaRPr lang="en-GB" sz="4200" dirty="0"/>
          </a:p>
        </p:txBody>
      </p:sp>
      <p:sp>
        <p:nvSpPr>
          <p:cNvPr id="3" name="Content Placeholder 2"/>
          <p:cNvSpPr>
            <a:spLocks noGrp="1"/>
          </p:cNvSpPr>
          <p:nvPr>
            <p:ph idx="1"/>
          </p:nvPr>
        </p:nvSpPr>
        <p:spPr>
          <a:xfrm>
            <a:off x="377190" y="1120140"/>
            <a:ext cx="11544300" cy="5463540"/>
          </a:xfrm>
        </p:spPr>
        <p:txBody>
          <a:bodyPr>
            <a:normAutofit fontScale="92500" lnSpcReduction="20000"/>
          </a:bodyPr>
          <a:lstStyle/>
          <a:p>
            <a:pPr marL="0" indent="0">
              <a:buNone/>
            </a:pPr>
            <a:r>
              <a:rPr lang="en-US" dirty="0"/>
              <a:t>DRGT </a:t>
            </a:r>
            <a:endParaRPr lang="en-GB" dirty="0"/>
          </a:p>
          <a:p>
            <a:pPr marL="514350" lvl="0" indent="-514350">
              <a:buFont typeface="+mj-lt"/>
              <a:buAutoNum type="arabicPeriod"/>
            </a:pPr>
            <a:r>
              <a:rPr lang="en-US" dirty="0"/>
              <a:t>Overall admission, enrollment and registration oversight</a:t>
            </a:r>
            <a:endParaRPr lang="en-GB" dirty="0"/>
          </a:p>
          <a:p>
            <a:pPr marL="514350" lvl="0" indent="-514350">
              <a:buFont typeface="+mj-lt"/>
              <a:buAutoNum type="arabicPeriod"/>
            </a:pPr>
            <a:r>
              <a:rPr lang="en-US" dirty="0"/>
              <a:t>Research and supervision tracking and ongoing support for academic staff continuous professional development.</a:t>
            </a:r>
            <a:endParaRPr lang="en-GB" dirty="0"/>
          </a:p>
          <a:p>
            <a:pPr marL="514350" lvl="0" indent="-514350">
              <a:buFont typeface="+mj-lt"/>
              <a:buAutoNum type="arabicPeriod"/>
            </a:pPr>
            <a:r>
              <a:rPr lang="en-US" dirty="0"/>
              <a:t>Coordination of teaching and learning of the PhD Cross Cutting Courses.</a:t>
            </a:r>
            <a:endParaRPr lang="en-GB" dirty="0"/>
          </a:p>
          <a:p>
            <a:pPr marL="0" indent="0">
              <a:buNone/>
            </a:pPr>
            <a:endParaRPr lang="en-US" dirty="0"/>
          </a:p>
          <a:p>
            <a:pPr marL="0" indent="0">
              <a:buNone/>
            </a:pPr>
            <a:r>
              <a:rPr lang="en-US" dirty="0"/>
              <a:t>Colleges</a:t>
            </a:r>
            <a:endParaRPr lang="en-GB" dirty="0"/>
          </a:p>
          <a:p>
            <a:pPr lvl="0"/>
            <a:r>
              <a:rPr lang="en-US" dirty="0"/>
              <a:t>Program implementation supervision and overall administrative support</a:t>
            </a:r>
            <a:endParaRPr lang="en-GB" dirty="0"/>
          </a:p>
          <a:p>
            <a:endParaRPr lang="en-US" dirty="0"/>
          </a:p>
          <a:p>
            <a:pPr marL="0" indent="0">
              <a:buNone/>
            </a:pPr>
            <a:r>
              <a:rPr lang="en-US" dirty="0"/>
              <a:t>Schools</a:t>
            </a:r>
            <a:endParaRPr lang="en-GB" dirty="0"/>
          </a:p>
          <a:p>
            <a:pPr marL="514350" lvl="0" indent="-514350" algn="just">
              <a:buFont typeface="+mj-lt"/>
              <a:buAutoNum type="arabicPeriod"/>
            </a:pPr>
            <a:r>
              <a:rPr lang="en-US" dirty="0"/>
              <a:t>Management of processes of the School Research and Higher Degrees committees relating to admissions, assessments of research concepts, proposals and theses.</a:t>
            </a:r>
            <a:endParaRPr lang="en-GB" dirty="0"/>
          </a:p>
          <a:p>
            <a:pPr marL="514350" lvl="0" indent="-514350" algn="just">
              <a:buFont typeface="+mj-lt"/>
              <a:buAutoNum type="arabicPeriod"/>
            </a:pPr>
            <a:r>
              <a:rPr lang="en-US" dirty="0"/>
              <a:t>Coordinate graduate Research Seminar Series</a:t>
            </a:r>
            <a:endParaRPr lang="en-GB" dirty="0"/>
          </a:p>
        </p:txBody>
      </p:sp>
      <p:sp>
        <p:nvSpPr>
          <p:cNvPr id="5" name="Footer Placeholder 4"/>
          <p:cNvSpPr>
            <a:spLocks noGrp="1"/>
          </p:cNvSpPr>
          <p:nvPr>
            <p:ph type="ftr" sz="quarter" idx="11"/>
          </p:nvPr>
        </p:nvSpPr>
        <p:spPr>
          <a:xfrm>
            <a:off x="2914650" y="6457950"/>
            <a:ext cx="5238750" cy="263525"/>
          </a:xfrm>
        </p:spPr>
        <p:txBody>
          <a:bodyPr/>
          <a:lstStyle/>
          <a:p>
            <a:endParaRPr lang="en-GB" dirty="0"/>
          </a:p>
        </p:txBody>
      </p:sp>
      <p:sp>
        <p:nvSpPr>
          <p:cNvPr id="4" name="Slide Number Placeholder 3"/>
          <p:cNvSpPr>
            <a:spLocks noGrp="1"/>
          </p:cNvSpPr>
          <p:nvPr>
            <p:ph type="sldNum" sz="quarter" idx="12"/>
          </p:nvPr>
        </p:nvSpPr>
        <p:spPr/>
        <p:txBody>
          <a:bodyPr/>
          <a:lstStyle/>
          <a:p>
            <a:fld id="{F117E2F3-E908-4D31-BF43-E12325BDA51E}" type="slidenum">
              <a:rPr lang="en-GB" smtClean="0"/>
              <a:t>17</a:t>
            </a:fld>
            <a:endParaRPr lang="en-GB"/>
          </a:p>
        </p:txBody>
      </p:sp>
    </p:spTree>
    <p:extLst>
      <p:ext uri="{BB962C8B-B14F-4D97-AF65-F5344CB8AC3E}">
        <p14:creationId xmlns:p14="http://schemas.microsoft.com/office/powerpoint/2010/main" val="3961090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 y="102235"/>
            <a:ext cx="11852910" cy="880745"/>
          </a:xfrm>
        </p:spPr>
        <p:txBody>
          <a:bodyPr>
            <a:normAutofit/>
          </a:bodyPr>
          <a:lstStyle/>
          <a:p>
            <a:r>
              <a:rPr lang="en-US" sz="3600" b="1" dirty="0">
                <a:latin typeface="+mn-lt"/>
              </a:rPr>
              <a:t>Roles &amp; responsibilities of units and other actors continued</a:t>
            </a:r>
            <a:endParaRPr lang="en-GB" sz="3600" dirty="0">
              <a:latin typeface="+mn-lt"/>
            </a:endParaRPr>
          </a:p>
        </p:txBody>
      </p:sp>
      <p:sp>
        <p:nvSpPr>
          <p:cNvPr id="3" name="Content Placeholder 2"/>
          <p:cNvSpPr>
            <a:spLocks noGrp="1"/>
          </p:cNvSpPr>
          <p:nvPr>
            <p:ph idx="1"/>
          </p:nvPr>
        </p:nvSpPr>
        <p:spPr>
          <a:xfrm>
            <a:off x="331470" y="982980"/>
            <a:ext cx="11498580" cy="5373370"/>
          </a:xfrm>
        </p:spPr>
        <p:txBody>
          <a:bodyPr>
            <a:normAutofit fontScale="92500" lnSpcReduction="10000"/>
          </a:bodyPr>
          <a:lstStyle/>
          <a:p>
            <a:pPr marL="0" indent="0">
              <a:buNone/>
            </a:pPr>
            <a:r>
              <a:rPr lang="en-US" dirty="0"/>
              <a:t>Departments</a:t>
            </a:r>
            <a:endParaRPr lang="en-GB" dirty="0"/>
          </a:p>
          <a:p>
            <a:pPr marL="514350" lvl="0" indent="-514350">
              <a:buFont typeface="+mj-lt"/>
              <a:buAutoNum type="arabicPeriod"/>
            </a:pPr>
            <a:r>
              <a:rPr lang="en-US" dirty="0"/>
              <a:t>Facilitate the applicable teaching and learning elements of the program.</a:t>
            </a:r>
            <a:endParaRPr lang="en-GB" dirty="0"/>
          </a:p>
          <a:p>
            <a:pPr marL="514350" lvl="0" indent="-514350" algn="just">
              <a:buFont typeface="+mj-lt"/>
              <a:buAutoNum type="arabicPeriod"/>
            </a:pPr>
            <a:r>
              <a:rPr lang="en-US" dirty="0"/>
              <a:t>Provide a disciplinary home for the student and induct them into the departmental research culture and the teaching/tutorial assistantship.</a:t>
            </a:r>
          </a:p>
          <a:p>
            <a:pPr lvl="0"/>
            <a:endParaRPr lang="en-GB" dirty="0"/>
          </a:p>
          <a:p>
            <a:pPr marL="0" indent="0">
              <a:buNone/>
            </a:pPr>
            <a:r>
              <a:rPr lang="en-US" dirty="0"/>
              <a:t>Academic Registrar’s Department &amp; DICTS</a:t>
            </a:r>
            <a:endParaRPr lang="en-GB" dirty="0"/>
          </a:p>
          <a:p>
            <a:pPr marL="514350" lvl="0" indent="-514350" algn="just">
              <a:buFont typeface="+mj-lt"/>
              <a:buAutoNum type="arabicPeriod"/>
            </a:pPr>
            <a:r>
              <a:rPr lang="en-US" dirty="0"/>
              <a:t>Effect the curriculum framework on the </a:t>
            </a:r>
            <a:r>
              <a:rPr lang="en-US" dirty="0" err="1"/>
              <a:t>Makerere</a:t>
            </a:r>
            <a:r>
              <a:rPr lang="en-US" dirty="0"/>
              <a:t> University results management systems – ACMIS</a:t>
            </a:r>
            <a:endParaRPr lang="en-GB" dirty="0"/>
          </a:p>
          <a:p>
            <a:pPr marL="514350" lvl="0" indent="-514350" algn="just">
              <a:buFont typeface="+mj-lt"/>
              <a:buAutoNum type="arabicPeriod"/>
            </a:pPr>
            <a:r>
              <a:rPr lang="en-US" dirty="0"/>
              <a:t>Provide ongoing systems support.</a:t>
            </a:r>
          </a:p>
          <a:p>
            <a:pPr lvl="0"/>
            <a:endParaRPr lang="en-GB" dirty="0"/>
          </a:p>
          <a:p>
            <a:pPr marL="0" indent="0">
              <a:buNone/>
            </a:pPr>
            <a:r>
              <a:rPr lang="en-US" dirty="0"/>
              <a:t>Graduate Programs Coordinators at Units</a:t>
            </a:r>
            <a:endParaRPr lang="en-GB" dirty="0"/>
          </a:p>
          <a:p>
            <a:pPr lvl="0"/>
            <a:r>
              <a:rPr lang="en-US" dirty="0"/>
              <a:t>Assist in the operations of the program at the units with regard to orientation and handling of general students’ issues and complaints.</a:t>
            </a:r>
            <a:endParaRPr lang="en-GB" dirty="0"/>
          </a:p>
          <a:p>
            <a:endParaRPr lang="en-GB" dirty="0"/>
          </a:p>
        </p:txBody>
      </p:sp>
      <p:sp>
        <p:nvSpPr>
          <p:cNvPr id="5" name="Footer Placeholder 4"/>
          <p:cNvSpPr>
            <a:spLocks noGrp="1"/>
          </p:cNvSpPr>
          <p:nvPr>
            <p:ph type="ftr" sz="quarter" idx="11"/>
          </p:nvPr>
        </p:nvSpPr>
        <p:spPr>
          <a:xfrm>
            <a:off x="3108960" y="6356350"/>
            <a:ext cx="5044440" cy="365125"/>
          </a:xfrm>
        </p:spPr>
        <p:txBody>
          <a:bodyPr/>
          <a:lstStyle/>
          <a:p>
            <a:endParaRPr lang="en-GB" dirty="0"/>
          </a:p>
        </p:txBody>
      </p:sp>
      <p:sp>
        <p:nvSpPr>
          <p:cNvPr id="4" name="Slide Number Placeholder 3"/>
          <p:cNvSpPr>
            <a:spLocks noGrp="1"/>
          </p:cNvSpPr>
          <p:nvPr>
            <p:ph type="sldNum" sz="quarter" idx="12"/>
          </p:nvPr>
        </p:nvSpPr>
        <p:spPr/>
        <p:txBody>
          <a:bodyPr/>
          <a:lstStyle/>
          <a:p>
            <a:fld id="{F117E2F3-E908-4D31-BF43-E12325BDA51E}" type="slidenum">
              <a:rPr lang="en-GB" smtClean="0"/>
              <a:t>18</a:t>
            </a:fld>
            <a:endParaRPr lang="en-GB"/>
          </a:p>
        </p:txBody>
      </p:sp>
    </p:spTree>
    <p:extLst>
      <p:ext uri="{BB962C8B-B14F-4D97-AF65-F5344CB8AC3E}">
        <p14:creationId xmlns:p14="http://schemas.microsoft.com/office/powerpoint/2010/main" val="2583839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1850" y="1709738"/>
            <a:ext cx="10998200" cy="2852737"/>
          </a:xfrm>
        </p:spPr>
        <p:txBody>
          <a:bodyPr/>
          <a:lstStyle/>
          <a:p>
            <a:r>
              <a:rPr lang="en-US" b="1" dirty="0"/>
              <a:t>Graduate supervision  and mentorship </a:t>
            </a:r>
            <a:br>
              <a:rPr lang="en-US" dirty="0"/>
            </a:br>
            <a:endParaRPr lang="en-GB" dirty="0"/>
          </a:p>
        </p:txBody>
      </p:sp>
      <p:sp>
        <p:nvSpPr>
          <p:cNvPr id="5" name="Text Placeholder 4"/>
          <p:cNvSpPr>
            <a:spLocks noGrp="1"/>
          </p:cNvSpPr>
          <p:nvPr>
            <p:ph type="body" idx="1"/>
          </p:nvPr>
        </p:nvSpPr>
        <p:spPr>
          <a:xfrm>
            <a:off x="831850" y="4589463"/>
            <a:ext cx="10998200" cy="1500187"/>
          </a:xfrm>
        </p:spPr>
        <p:txBody>
          <a:bodyPr/>
          <a:lstStyle/>
          <a:p>
            <a:endParaRPr lang="en-GB" dirty="0"/>
          </a:p>
        </p:txBody>
      </p:sp>
      <p:sp>
        <p:nvSpPr>
          <p:cNvPr id="2" name="Footer Placeholder 1"/>
          <p:cNvSpPr>
            <a:spLocks noGrp="1"/>
          </p:cNvSpPr>
          <p:nvPr>
            <p:ph type="ftr" sz="quarter" idx="11"/>
          </p:nvPr>
        </p:nvSpPr>
        <p:spPr>
          <a:xfrm>
            <a:off x="3394710" y="6297930"/>
            <a:ext cx="4758690" cy="423545"/>
          </a:xfrm>
        </p:spPr>
        <p:txBody>
          <a:bodyPr/>
          <a:lstStyle/>
          <a:p>
            <a:r>
              <a:rPr lang="en-GB"/>
              <a:t>Kikooma's presentation @ SWGS PhD Research Meet  8th Nov 2024</a:t>
            </a:r>
            <a:endParaRPr lang="en-GB" dirty="0"/>
          </a:p>
        </p:txBody>
      </p:sp>
    </p:spTree>
    <p:extLst>
      <p:ext uri="{BB962C8B-B14F-4D97-AF65-F5344CB8AC3E}">
        <p14:creationId xmlns:p14="http://schemas.microsoft.com/office/powerpoint/2010/main" val="4089509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Outline</a:t>
            </a:r>
            <a:endParaRPr lang="en-GB" b="1" dirty="0">
              <a:latin typeface="+mn-lt"/>
            </a:endParaRPr>
          </a:p>
        </p:txBody>
      </p:sp>
      <p:sp>
        <p:nvSpPr>
          <p:cNvPr id="3" name="Content Placeholder 2"/>
          <p:cNvSpPr>
            <a:spLocks noGrp="1"/>
          </p:cNvSpPr>
          <p:nvPr>
            <p:ph idx="1"/>
          </p:nvPr>
        </p:nvSpPr>
        <p:spPr>
          <a:xfrm>
            <a:off x="838200" y="1825624"/>
            <a:ext cx="11140440" cy="4575175"/>
          </a:xfrm>
        </p:spPr>
        <p:txBody>
          <a:bodyPr/>
          <a:lstStyle/>
          <a:p>
            <a:r>
              <a:rPr lang="en-GB" sz="3200" dirty="0" err="1"/>
              <a:t>Mak</a:t>
            </a:r>
            <a:r>
              <a:rPr lang="en-GB" sz="3200" dirty="0"/>
              <a:t> Graduate strategy and policies</a:t>
            </a:r>
          </a:p>
          <a:p>
            <a:endParaRPr lang="en-US" sz="3200" dirty="0"/>
          </a:p>
          <a:p>
            <a:r>
              <a:rPr lang="en-US" sz="3200" dirty="0"/>
              <a:t>Cohort-based PhD by Research @ </a:t>
            </a:r>
            <a:r>
              <a:rPr lang="en-US" sz="3200" dirty="0" err="1"/>
              <a:t>Makerere</a:t>
            </a:r>
            <a:r>
              <a:rPr lang="en-US" sz="3200" dirty="0"/>
              <a:t> University</a:t>
            </a:r>
          </a:p>
          <a:p>
            <a:pPr marL="0" indent="0">
              <a:buNone/>
            </a:pPr>
            <a:endParaRPr lang="en-US" dirty="0"/>
          </a:p>
          <a:p>
            <a:endParaRPr lang="en-GB" dirty="0"/>
          </a:p>
        </p:txBody>
      </p:sp>
      <p:sp>
        <p:nvSpPr>
          <p:cNvPr id="5" name="Footer Placeholder 4"/>
          <p:cNvSpPr>
            <a:spLocks noGrp="1"/>
          </p:cNvSpPr>
          <p:nvPr>
            <p:ph type="ftr" sz="quarter" idx="11"/>
          </p:nvPr>
        </p:nvSpPr>
        <p:spPr>
          <a:xfrm>
            <a:off x="3108960" y="6176964"/>
            <a:ext cx="5044440" cy="544512"/>
          </a:xfrm>
        </p:spPr>
        <p:txBody>
          <a:bodyPr/>
          <a:lstStyle/>
          <a:p>
            <a:r>
              <a:rPr lang="en-GB"/>
              <a:t>Kikooma's presentation @ SWGS PhD Research Meet  8th Nov 2024</a:t>
            </a:r>
            <a:endParaRPr lang="en-GB" dirty="0"/>
          </a:p>
        </p:txBody>
      </p:sp>
    </p:spTree>
    <p:extLst>
      <p:ext uri="{BB962C8B-B14F-4D97-AF65-F5344CB8AC3E}">
        <p14:creationId xmlns:p14="http://schemas.microsoft.com/office/powerpoint/2010/main" val="22219375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415" y="1"/>
            <a:ext cx="11647170" cy="1074420"/>
          </a:xfrm>
        </p:spPr>
        <p:txBody>
          <a:bodyPr>
            <a:normAutofit/>
          </a:bodyPr>
          <a:lstStyle/>
          <a:p>
            <a:r>
              <a:rPr lang="en-GB" sz="4200" b="1" dirty="0">
                <a:latin typeface="+mn-lt"/>
              </a:rPr>
              <a:t>Curriculum for Graduate Supervision &amp; Mentoring</a:t>
            </a:r>
            <a:endParaRPr lang="en-GB" sz="4200" dirty="0">
              <a:latin typeface="+mn-lt"/>
            </a:endParaRPr>
          </a:p>
        </p:txBody>
      </p:sp>
      <p:sp>
        <p:nvSpPr>
          <p:cNvPr id="3" name="Content Placeholder 2"/>
          <p:cNvSpPr>
            <a:spLocks noGrp="1"/>
          </p:cNvSpPr>
          <p:nvPr>
            <p:ph idx="1"/>
          </p:nvPr>
        </p:nvSpPr>
        <p:spPr>
          <a:xfrm>
            <a:off x="272415" y="1074421"/>
            <a:ext cx="11647169" cy="5102542"/>
          </a:xfrm>
        </p:spPr>
        <p:txBody>
          <a:bodyPr>
            <a:normAutofit fontScale="92500" lnSpcReduction="20000"/>
          </a:bodyPr>
          <a:lstStyle/>
          <a:p>
            <a:r>
              <a:rPr lang="en-US" dirty="0"/>
              <a:t>The revised </a:t>
            </a:r>
            <a:r>
              <a:rPr lang="en-US" dirty="0" err="1"/>
              <a:t>Mak</a:t>
            </a:r>
            <a:r>
              <a:rPr lang="en-US" dirty="0"/>
              <a:t> policy on Teaching and Learning section 6 (b) and ©</a:t>
            </a:r>
          </a:p>
          <a:p>
            <a:pPr marL="971550" lvl="1" indent="-514350">
              <a:buFont typeface="+mj-lt"/>
              <a:buAutoNum type="alphaLcPeriod" startAt="2"/>
            </a:pPr>
            <a:r>
              <a:rPr lang="en-US" sz="2200" i="1" dirty="0"/>
              <a:t>All academic staff should receive training in pedagogy, training in supervision of research theses/dissertation and projects, and other relevant skills in instruction design and effective delivery of teaching and learning.</a:t>
            </a:r>
            <a:endParaRPr lang="en-GB" sz="2200" i="1" dirty="0"/>
          </a:p>
          <a:p>
            <a:pPr marL="971550" lvl="1" indent="-514350">
              <a:buFont typeface="+mj-lt"/>
              <a:buAutoNum type="alphaLcPeriod" startAt="2"/>
            </a:pPr>
            <a:r>
              <a:rPr lang="en-US" sz="2200" i="1" dirty="0"/>
              <a:t>Refresher training should be conducted for academic staff every five years.</a:t>
            </a:r>
            <a:endParaRPr lang="en-GB" sz="2200" i="1" dirty="0"/>
          </a:p>
          <a:p>
            <a:endParaRPr lang="en-US" dirty="0"/>
          </a:p>
          <a:p>
            <a:pPr algn="just"/>
            <a:r>
              <a:rPr lang="en-US" dirty="0"/>
              <a:t>Following the above policy provisions, has initiated a process to identify gaps in knowledge and skills that are of critical importance in the training of the next generation of graduate students.  This is part of the initiatives to improve completion rates for graduate training as well as operationalization of the research-led Agenda. </a:t>
            </a:r>
          </a:p>
          <a:p>
            <a:pPr algn="just"/>
            <a:endParaRPr lang="en-US" dirty="0"/>
          </a:p>
          <a:p>
            <a:pPr algn="just"/>
            <a:r>
              <a:rPr lang="en-US" dirty="0"/>
              <a:t>It is anticipated that the baseline information will inform the appropriate design and implementation of the graduate supervision and mentorship training program that is comprehensive, robust and meaningful in realizing  </a:t>
            </a:r>
            <a:r>
              <a:rPr lang="en-US" dirty="0" err="1"/>
              <a:t>Makerere</a:t>
            </a:r>
            <a:r>
              <a:rPr lang="en-US" dirty="0"/>
              <a:t> University ’s ambitious vision for graduate training</a:t>
            </a:r>
            <a:endParaRPr lang="en-GB" dirty="0"/>
          </a:p>
        </p:txBody>
      </p:sp>
      <p:sp>
        <p:nvSpPr>
          <p:cNvPr id="5" name="Footer Placeholder 4"/>
          <p:cNvSpPr>
            <a:spLocks noGrp="1"/>
          </p:cNvSpPr>
          <p:nvPr>
            <p:ph type="ftr" sz="quarter" idx="11"/>
          </p:nvPr>
        </p:nvSpPr>
        <p:spPr>
          <a:xfrm>
            <a:off x="3154680" y="6286500"/>
            <a:ext cx="4998720" cy="434975"/>
          </a:xfrm>
        </p:spPr>
        <p:txBody>
          <a:bodyPr/>
          <a:lstStyle/>
          <a:p>
            <a:r>
              <a:rPr lang="en-GB"/>
              <a:t>Kikooma's presentation @ SWGS PhD Research Meet  8th Nov 2024</a:t>
            </a:r>
            <a:endParaRPr lang="en-GB" dirty="0"/>
          </a:p>
        </p:txBody>
      </p:sp>
    </p:spTree>
    <p:extLst>
      <p:ext uri="{BB962C8B-B14F-4D97-AF65-F5344CB8AC3E}">
        <p14:creationId xmlns:p14="http://schemas.microsoft.com/office/powerpoint/2010/main" val="2303404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0040" y="1709739"/>
            <a:ext cx="11498580" cy="2450782"/>
          </a:xfrm>
        </p:spPr>
        <p:txBody>
          <a:bodyPr/>
          <a:lstStyle/>
          <a:p>
            <a:r>
              <a:rPr lang="en-GB" b="1" dirty="0" err="1"/>
              <a:t>Mak</a:t>
            </a:r>
            <a:r>
              <a:rPr lang="en-GB" b="1" dirty="0"/>
              <a:t> graduate strategy and policies </a:t>
            </a:r>
            <a:br>
              <a:rPr lang="en-GB" dirty="0"/>
            </a:br>
            <a:endParaRPr lang="en-GB" dirty="0"/>
          </a:p>
        </p:txBody>
      </p:sp>
      <p:sp>
        <p:nvSpPr>
          <p:cNvPr id="2" name="Text Placeholder 1"/>
          <p:cNvSpPr>
            <a:spLocks noGrp="1"/>
          </p:cNvSpPr>
          <p:nvPr>
            <p:ph type="body" idx="1"/>
          </p:nvPr>
        </p:nvSpPr>
        <p:spPr>
          <a:xfrm>
            <a:off x="320040" y="3897630"/>
            <a:ext cx="11027410" cy="2617469"/>
          </a:xfrm>
        </p:spPr>
        <p:txBody>
          <a:bodyPr>
            <a:normAutofit fontScale="92500" lnSpcReduction="20000"/>
          </a:bodyPr>
          <a:lstStyle/>
          <a:p>
            <a:pPr marL="342900" indent="-342900">
              <a:buFont typeface="Wingdings" panose="05000000000000000000" pitchFamily="2" charset="2"/>
              <a:buChar char="ü"/>
            </a:pPr>
            <a:r>
              <a:rPr lang="en-GB" dirty="0">
                <a:solidFill>
                  <a:schemeClr val="tx1"/>
                </a:solidFill>
              </a:rPr>
              <a:t>DRGT role in the </a:t>
            </a:r>
            <a:r>
              <a:rPr lang="en-GB" dirty="0" err="1">
                <a:solidFill>
                  <a:schemeClr val="tx1"/>
                </a:solidFill>
              </a:rPr>
              <a:t>Mak</a:t>
            </a:r>
            <a:r>
              <a:rPr lang="en-GB" dirty="0">
                <a:solidFill>
                  <a:schemeClr val="tx1"/>
                </a:solidFill>
              </a:rPr>
              <a:t> Graduate strategy</a:t>
            </a:r>
          </a:p>
          <a:p>
            <a:pPr marL="342900" indent="-342900">
              <a:buFont typeface="Wingdings" panose="05000000000000000000" pitchFamily="2" charset="2"/>
              <a:buChar char="ü"/>
            </a:pPr>
            <a:endParaRPr lang="en-GB" dirty="0">
              <a:solidFill>
                <a:schemeClr val="tx1"/>
              </a:solidFill>
            </a:endParaRPr>
          </a:p>
          <a:p>
            <a:pPr marL="342900" indent="-342900">
              <a:buFont typeface="Wingdings" panose="05000000000000000000" pitchFamily="2" charset="2"/>
              <a:buChar char="ü"/>
            </a:pPr>
            <a:r>
              <a:rPr lang="en-GB" dirty="0">
                <a:solidFill>
                  <a:schemeClr val="tx1"/>
                </a:solidFill>
              </a:rPr>
              <a:t>The graduate researchers’ handbook</a:t>
            </a:r>
          </a:p>
          <a:p>
            <a:pPr marL="342900" indent="-342900">
              <a:buFont typeface="Wingdings" panose="05000000000000000000" pitchFamily="2" charset="2"/>
              <a:buChar char="ü"/>
            </a:pPr>
            <a:endParaRPr lang="en-GB" dirty="0">
              <a:solidFill>
                <a:schemeClr val="tx1"/>
              </a:solidFill>
            </a:endParaRPr>
          </a:p>
          <a:p>
            <a:pPr marL="342900" indent="-342900">
              <a:buFont typeface="Wingdings" panose="05000000000000000000" pitchFamily="2" charset="2"/>
              <a:buChar char="ü"/>
            </a:pPr>
            <a:r>
              <a:rPr lang="en-GB" dirty="0">
                <a:solidFill>
                  <a:schemeClr val="tx1"/>
                </a:solidFill>
              </a:rPr>
              <a:t>Students attention points in the Graduate Handbook (2024 edition)</a:t>
            </a:r>
          </a:p>
          <a:p>
            <a:pPr marL="342900" indent="-342900">
              <a:buFont typeface="Wingdings" panose="05000000000000000000" pitchFamily="2" charset="2"/>
              <a:buChar char="ü"/>
            </a:pPr>
            <a:endParaRPr lang="en-GB" dirty="0">
              <a:solidFill>
                <a:schemeClr val="tx1"/>
              </a:solidFill>
            </a:endParaRPr>
          </a:p>
          <a:p>
            <a:pPr marL="342900" indent="-342900">
              <a:buFont typeface="Wingdings" panose="05000000000000000000" pitchFamily="2" charset="2"/>
              <a:buChar char="ü"/>
            </a:pPr>
            <a:r>
              <a:rPr lang="en-GB" dirty="0">
                <a:solidFill>
                  <a:schemeClr val="tx1"/>
                </a:solidFill>
              </a:rPr>
              <a:t>Policies tool kit for graduate students</a:t>
            </a:r>
          </a:p>
        </p:txBody>
      </p:sp>
    </p:spTree>
    <p:extLst>
      <p:ext uri="{BB962C8B-B14F-4D97-AF65-F5344CB8AC3E}">
        <p14:creationId xmlns:p14="http://schemas.microsoft.com/office/powerpoint/2010/main" val="2597952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780" y="113665"/>
            <a:ext cx="10828020" cy="869315"/>
          </a:xfrm>
        </p:spPr>
        <p:txBody>
          <a:bodyPr/>
          <a:lstStyle/>
          <a:p>
            <a:r>
              <a:rPr lang="en-GB" b="1" dirty="0">
                <a:latin typeface="+mn-lt"/>
              </a:rPr>
              <a:t>DRGT role in the </a:t>
            </a:r>
            <a:r>
              <a:rPr lang="en-GB" b="1" dirty="0" err="1">
                <a:latin typeface="+mn-lt"/>
              </a:rPr>
              <a:t>Mak</a:t>
            </a:r>
            <a:r>
              <a:rPr lang="en-GB" b="1" dirty="0">
                <a:latin typeface="+mn-lt"/>
              </a:rPr>
              <a:t> Graduate strategy</a:t>
            </a:r>
            <a:endParaRPr lang="en-US" b="1" dirty="0">
              <a:latin typeface="+mn-lt"/>
            </a:endParaRPr>
          </a:p>
        </p:txBody>
      </p:sp>
      <p:sp>
        <p:nvSpPr>
          <p:cNvPr id="3" name="Content Placeholder 2"/>
          <p:cNvSpPr>
            <a:spLocks noGrp="1"/>
          </p:cNvSpPr>
          <p:nvPr>
            <p:ph idx="1"/>
          </p:nvPr>
        </p:nvSpPr>
        <p:spPr>
          <a:xfrm>
            <a:off x="525780" y="982980"/>
            <a:ext cx="11395710" cy="5623560"/>
          </a:xfrm>
        </p:spPr>
        <p:txBody>
          <a:bodyPr>
            <a:normAutofit/>
          </a:bodyPr>
          <a:lstStyle/>
          <a:p>
            <a:r>
              <a:rPr lang="en-US" dirty="0"/>
              <a:t>The key elements in link between the university’s graduate strategy and the research led vision include:</a:t>
            </a:r>
          </a:p>
          <a:p>
            <a:endParaRPr lang="en-US" dirty="0"/>
          </a:p>
          <a:p>
            <a:pPr marL="514350" indent="-514350">
              <a:buFont typeface="+mj-lt"/>
              <a:buAutoNum type="arabicPeriod"/>
            </a:pPr>
            <a:r>
              <a:rPr lang="en-US" dirty="0"/>
              <a:t>Infrastructural support, policies and quality standards for research training</a:t>
            </a:r>
          </a:p>
          <a:p>
            <a:pPr marL="514350" indent="-514350">
              <a:buFont typeface="+mj-lt"/>
              <a:buAutoNum type="arabicPeriod"/>
            </a:pPr>
            <a:endParaRPr lang="en-US" dirty="0"/>
          </a:p>
          <a:p>
            <a:pPr marL="514350" indent="-514350">
              <a:buFont typeface="+mj-lt"/>
              <a:buAutoNum type="arabicPeriod"/>
            </a:pPr>
            <a:r>
              <a:rPr lang="en-US" dirty="0"/>
              <a:t>Design of structured doctoral programs that </a:t>
            </a:r>
            <a:r>
              <a:rPr lang="en-GB" dirty="0"/>
              <a:t>include subject specific and advanced specialist modules that support the research component of the doctoral degree.</a:t>
            </a:r>
          </a:p>
          <a:p>
            <a:pPr marL="514350" indent="-514350">
              <a:buFont typeface="+mj-lt"/>
              <a:buAutoNum type="arabicPeriod"/>
            </a:pPr>
            <a:endParaRPr lang="en-GB" dirty="0"/>
          </a:p>
          <a:p>
            <a:pPr marL="514350" indent="-514350">
              <a:buFont typeface="+mj-lt"/>
              <a:buAutoNum type="arabicPeriod"/>
            </a:pPr>
            <a:r>
              <a:rPr lang="en-US" dirty="0"/>
              <a:t>Develop supervisory capacity by formally supporting and upskilling graduate supervisors and  academic staff generally.</a:t>
            </a:r>
          </a:p>
          <a:p>
            <a:pPr algn="just"/>
            <a:endParaRPr lang="en-GB" dirty="0"/>
          </a:p>
        </p:txBody>
      </p:sp>
      <p:sp>
        <p:nvSpPr>
          <p:cNvPr id="5" name="Footer Placeholder 4"/>
          <p:cNvSpPr>
            <a:spLocks noGrp="1"/>
          </p:cNvSpPr>
          <p:nvPr>
            <p:ph type="ftr" sz="quarter" idx="11"/>
          </p:nvPr>
        </p:nvSpPr>
        <p:spPr>
          <a:xfrm>
            <a:off x="3280410" y="6377941"/>
            <a:ext cx="4872990" cy="331469"/>
          </a:xfrm>
        </p:spPr>
        <p:txBody>
          <a:bodyPr/>
          <a:lstStyle/>
          <a:p>
            <a:r>
              <a:rPr lang="en-GB"/>
              <a:t>Kikooma's presentation @ SWGS PhD Research Meet  8th Nov 2024</a:t>
            </a:r>
            <a:endParaRPr lang="en-GB" dirty="0"/>
          </a:p>
        </p:txBody>
      </p:sp>
    </p:spTree>
    <p:extLst>
      <p:ext uri="{BB962C8B-B14F-4D97-AF65-F5344CB8AC3E}">
        <p14:creationId xmlns:p14="http://schemas.microsoft.com/office/powerpoint/2010/main" val="603506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522" y="1"/>
            <a:ext cx="11926956" cy="761999"/>
          </a:xfrm>
        </p:spPr>
        <p:txBody>
          <a:bodyPr/>
          <a:lstStyle/>
          <a:p>
            <a:r>
              <a:rPr lang="en-GB" b="1" dirty="0">
                <a:latin typeface="+mn-lt"/>
              </a:rPr>
              <a:t>The graduate researchers’ handbook*</a:t>
            </a:r>
            <a:endParaRPr lang="en-GB" dirty="0">
              <a:latin typeface="+mn-lt"/>
            </a:endParaRPr>
          </a:p>
        </p:txBody>
      </p:sp>
      <p:sp>
        <p:nvSpPr>
          <p:cNvPr id="3" name="Content Placeholder 2"/>
          <p:cNvSpPr>
            <a:spLocks noGrp="1"/>
          </p:cNvSpPr>
          <p:nvPr>
            <p:ph idx="1"/>
          </p:nvPr>
        </p:nvSpPr>
        <p:spPr>
          <a:xfrm>
            <a:off x="278296" y="762000"/>
            <a:ext cx="11781182" cy="5956851"/>
          </a:xfrm>
        </p:spPr>
        <p:txBody>
          <a:bodyPr>
            <a:normAutofit fontScale="25000" lnSpcReduction="20000"/>
          </a:bodyPr>
          <a:lstStyle/>
          <a:p>
            <a:pPr marL="0" indent="0">
              <a:buNone/>
            </a:pPr>
            <a:r>
              <a:rPr lang="en-GB" sz="9600" dirty="0"/>
              <a:t>Link to the 2024 </a:t>
            </a:r>
            <a:r>
              <a:rPr lang="en-GB" sz="9600" dirty="0" err="1"/>
              <a:t>Mak</a:t>
            </a:r>
            <a:r>
              <a:rPr lang="en-GB" sz="9600" dirty="0"/>
              <a:t> Grad Handbook</a:t>
            </a:r>
            <a:endParaRPr lang="en-GB" sz="9600" b="0" dirty="0">
              <a:effectLst/>
            </a:endParaRPr>
          </a:p>
          <a:p>
            <a:pPr marL="0" indent="0">
              <a:buNone/>
            </a:pPr>
            <a:r>
              <a:rPr lang="en-GB" sz="6400" u="sng" dirty="0">
                <a:hlinkClick r:id="rId3"/>
              </a:rPr>
              <a:t>https://rgt.mak.ac.ug/wp-content/uploads/2024/10/Makerere-University-Graduate-Handbook-Policies-Guidelines-Procedures-2024.pdf</a:t>
            </a:r>
            <a:endParaRPr lang="en-GB" sz="6400" dirty="0"/>
          </a:p>
          <a:p>
            <a:pPr lvl="0"/>
            <a:r>
              <a:rPr lang="en-US" sz="9600" dirty="0"/>
              <a:t>Key highlights of a graduate researchers handbook include:</a:t>
            </a:r>
            <a:endParaRPr lang="en-GB" sz="9600" dirty="0"/>
          </a:p>
          <a:p>
            <a:pPr marL="1828800" lvl="1" indent="-1371600">
              <a:buFont typeface="+mj-lt"/>
              <a:buAutoNum type="arabicPeriod"/>
            </a:pPr>
            <a:r>
              <a:rPr lang="en-GB" sz="6400" dirty="0"/>
              <a:t>The obligations and rights of all parties in the graduate programmes value chain</a:t>
            </a:r>
          </a:p>
          <a:p>
            <a:pPr marL="1828800" lvl="1" indent="-1371600">
              <a:buFont typeface="+mj-lt"/>
              <a:buAutoNum type="arabicPeriod"/>
            </a:pPr>
            <a:endParaRPr lang="en-GB" sz="6400" dirty="0"/>
          </a:p>
          <a:p>
            <a:pPr marL="1828800" lvl="1" indent="-1371600">
              <a:buFont typeface="+mj-lt"/>
              <a:buAutoNum type="arabicPeriod"/>
            </a:pPr>
            <a:r>
              <a:rPr lang="en-GB" sz="6400" dirty="0"/>
              <a:t>Student and supervisor roles and responsibilities</a:t>
            </a:r>
          </a:p>
          <a:p>
            <a:pPr marL="1828800" lvl="1" indent="-1371600">
              <a:buFont typeface="+mj-lt"/>
              <a:buAutoNum type="arabicPeriod"/>
            </a:pPr>
            <a:endParaRPr lang="en-GB" sz="6400" dirty="0"/>
          </a:p>
          <a:p>
            <a:pPr marL="1828800" lvl="1" indent="-1371600">
              <a:buFont typeface="+mj-lt"/>
              <a:buAutoNum type="arabicPeriod"/>
            </a:pPr>
            <a:r>
              <a:rPr lang="en-GB" sz="6400" dirty="0"/>
              <a:t>Fees and costs </a:t>
            </a:r>
          </a:p>
          <a:p>
            <a:pPr marL="1828800" lvl="1" indent="-1371600">
              <a:buFont typeface="+mj-lt"/>
              <a:buAutoNum type="arabicPeriod"/>
            </a:pPr>
            <a:endParaRPr lang="en-GB" sz="6400" dirty="0"/>
          </a:p>
          <a:p>
            <a:pPr marL="1828800" lvl="1" indent="-1371600">
              <a:buFont typeface="+mj-lt"/>
              <a:buAutoNum type="arabicPeriod"/>
            </a:pPr>
            <a:r>
              <a:rPr lang="en-GB" sz="6400" dirty="0"/>
              <a:t>Examination processes </a:t>
            </a:r>
          </a:p>
          <a:p>
            <a:pPr marL="1828800" lvl="1" indent="-1371600">
              <a:buFont typeface="+mj-lt"/>
              <a:buAutoNum type="arabicPeriod"/>
            </a:pPr>
            <a:endParaRPr lang="en-GB" sz="6400" dirty="0"/>
          </a:p>
          <a:p>
            <a:pPr marL="1828800" lvl="1" indent="-1371600">
              <a:buFont typeface="+mj-lt"/>
              <a:buAutoNum type="arabicPeriod"/>
            </a:pPr>
            <a:r>
              <a:rPr lang="en-GB" sz="6400" dirty="0"/>
              <a:t>Library facilities available </a:t>
            </a:r>
          </a:p>
          <a:p>
            <a:pPr marL="1828800" lvl="1" indent="-1371600">
              <a:buFont typeface="+mj-lt"/>
              <a:buAutoNum type="arabicPeriod"/>
            </a:pPr>
            <a:endParaRPr lang="en-GB" sz="6400" dirty="0"/>
          </a:p>
          <a:p>
            <a:pPr marL="1828800" lvl="1" indent="-1371600">
              <a:buFont typeface="+mj-lt"/>
              <a:buAutoNum type="arabicPeriod"/>
            </a:pPr>
            <a:r>
              <a:rPr lang="en-GB" sz="6400" dirty="0"/>
              <a:t>Timing and mode of presentation of modules, reports, reviews, seminars and examinations by which the student is assessed and progressed </a:t>
            </a:r>
          </a:p>
          <a:p>
            <a:pPr marL="1828800" lvl="1" indent="-1371600">
              <a:buFont typeface="+mj-lt"/>
              <a:buAutoNum type="arabicPeriod"/>
            </a:pPr>
            <a:endParaRPr lang="en-GB" sz="6400" dirty="0"/>
          </a:p>
          <a:p>
            <a:pPr marL="1828800" lvl="1" indent="-1371600">
              <a:buFont typeface="+mj-lt"/>
              <a:buAutoNum type="arabicPeriod"/>
            </a:pPr>
            <a:r>
              <a:rPr lang="en-GB" sz="6400" dirty="0"/>
              <a:t> Requirements regarding work in departmental teaching to be undertaken by graduate students </a:t>
            </a:r>
          </a:p>
          <a:p>
            <a:pPr marL="1828800" lvl="1" indent="-1371600">
              <a:buFont typeface="+mj-lt"/>
              <a:buAutoNum type="arabicPeriod"/>
            </a:pPr>
            <a:endParaRPr lang="en-GB" sz="6400" dirty="0"/>
          </a:p>
          <a:p>
            <a:pPr marL="1828800" lvl="1" indent="-1371600">
              <a:buFont typeface="+mj-lt"/>
              <a:buAutoNum type="arabicPeriod"/>
            </a:pPr>
            <a:r>
              <a:rPr lang="en-GB" sz="6400" dirty="0"/>
              <a:t> Guidelines on good research practice, ethics and misconduct </a:t>
            </a:r>
          </a:p>
          <a:p>
            <a:pPr marL="1828800" lvl="1" indent="-1371600">
              <a:buFont typeface="+mj-lt"/>
              <a:buAutoNum type="arabicPeriod"/>
            </a:pPr>
            <a:endParaRPr lang="en-GB" sz="6400" dirty="0"/>
          </a:p>
          <a:p>
            <a:pPr marL="1828800" lvl="1" indent="-1371600">
              <a:buFont typeface="+mj-lt"/>
              <a:buAutoNum type="arabicPeriod"/>
            </a:pPr>
            <a:r>
              <a:rPr lang="en-GB" sz="6400" dirty="0"/>
              <a:t> Procedures for appeals and conflict resolution</a:t>
            </a:r>
          </a:p>
          <a:p>
            <a:pPr marL="1828800" lvl="1" indent="-1371600">
              <a:buFont typeface="+mj-lt"/>
              <a:buAutoNum type="arabicPeriod"/>
            </a:pPr>
            <a:endParaRPr lang="en-GB" sz="6400" dirty="0"/>
          </a:p>
          <a:p>
            <a:pPr marL="1828800" lvl="1" indent="-1371600">
              <a:buFont typeface="+mj-lt"/>
              <a:buAutoNum type="arabicPeriod"/>
            </a:pPr>
            <a:r>
              <a:rPr lang="en-GB" sz="6400" dirty="0"/>
              <a:t>Regulations for thesis content, standards and intellectual property</a:t>
            </a:r>
          </a:p>
          <a:p>
            <a:pPr marL="1828800" lvl="1" indent="-1371600">
              <a:buFont typeface="+mj-lt"/>
              <a:buAutoNum type="arabicPeriod"/>
            </a:pPr>
            <a:endParaRPr lang="en-GB" sz="6400" dirty="0"/>
          </a:p>
          <a:p>
            <a:pPr marL="1828800" lvl="1" indent="-1371600">
              <a:buFont typeface="+mj-lt"/>
              <a:buAutoNum type="arabicPeriod"/>
            </a:pPr>
            <a:r>
              <a:rPr lang="en-GB" sz="6400" dirty="0"/>
              <a:t>Specifications for publishing papers </a:t>
            </a:r>
          </a:p>
          <a:p>
            <a:endParaRPr lang="en-GB" dirty="0"/>
          </a:p>
        </p:txBody>
      </p:sp>
      <p:sp>
        <p:nvSpPr>
          <p:cNvPr id="4" name="Footer Placeholder 3"/>
          <p:cNvSpPr>
            <a:spLocks noGrp="1"/>
          </p:cNvSpPr>
          <p:nvPr>
            <p:ph type="ftr" sz="quarter" idx="11"/>
          </p:nvPr>
        </p:nvSpPr>
        <p:spPr>
          <a:xfrm>
            <a:off x="4038599" y="6486525"/>
            <a:ext cx="7781925" cy="234950"/>
          </a:xfrm>
        </p:spPr>
        <p:txBody>
          <a:bodyPr/>
          <a:lstStyle/>
          <a:p>
            <a:r>
              <a:rPr lang="en-GB" dirty="0" err="1"/>
              <a:t>Kikooma's</a:t>
            </a:r>
            <a:r>
              <a:rPr lang="en-GB" dirty="0"/>
              <a:t> presentation @ SWGS PhD Research Meet  8th Nov 2024</a:t>
            </a:r>
          </a:p>
        </p:txBody>
      </p:sp>
    </p:spTree>
    <p:extLst>
      <p:ext uri="{BB962C8B-B14F-4D97-AF65-F5344CB8AC3E}">
        <p14:creationId xmlns:p14="http://schemas.microsoft.com/office/powerpoint/2010/main" val="3394938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 y="0"/>
            <a:ext cx="11875770" cy="891540"/>
          </a:xfrm>
        </p:spPr>
        <p:txBody>
          <a:bodyPr>
            <a:normAutofit/>
          </a:bodyPr>
          <a:lstStyle/>
          <a:p>
            <a:r>
              <a:rPr lang="en-GB" sz="3200" b="1" dirty="0">
                <a:latin typeface="+mn-lt"/>
              </a:rPr>
              <a:t>Students attention points in the Graduate Handbook (2024 edition)</a:t>
            </a:r>
          </a:p>
        </p:txBody>
      </p:sp>
      <p:sp>
        <p:nvSpPr>
          <p:cNvPr id="3" name="Content Placeholder 2"/>
          <p:cNvSpPr>
            <a:spLocks noGrp="1"/>
          </p:cNvSpPr>
          <p:nvPr>
            <p:ph idx="1"/>
          </p:nvPr>
        </p:nvSpPr>
        <p:spPr>
          <a:xfrm>
            <a:off x="160020" y="697230"/>
            <a:ext cx="11875770" cy="6160770"/>
          </a:xfrm>
        </p:spPr>
        <p:txBody>
          <a:bodyPr>
            <a:normAutofit fontScale="85000" lnSpcReduction="20000"/>
          </a:bodyPr>
          <a:lstStyle/>
          <a:p>
            <a:r>
              <a:rPr lang="en-GB" sz="3400" dirty="0"/>
              <a:t>Upon entry onto the program</a:t>
            </a:r>
          </a:p>
          <a:p>
            <a:pPr lvl="1"/>
            <a:r>
              <a:rPr lang="en-GB" dirty="0"/>
              <a:t>Section 21 on </a:t>
            </a:r>
            <a:r>
              <a:rPr lang="en-GB" b="1" dirty="0"/>
              <a:t>Students support services</a:t>
            </a:r>
            <a:endParaRPr lang="en-GB" dirty="0"/>
          </a:p>
          <a:p>
            <a:pPr lvl="1"/>
            <a:r>
              <a:rPr lang="en-GB" dirty="0"/>
              <a:t>Section 4</a:t>
            </a:r>
            <a:r>
              <a:rPr lang="en-GB" b="1" dirty="0"/>
              <a:t> </a:t>
            </a:r>
            <a:r>
              <a:rPr lang="en-GB" dirty="0"/>
              <a:t>on</a:t>
            </a:r>
            <a:r>
              <a:rPr lang="en-GB" b="1" dirty="0"/>
              <a:t> Registration</a:t>
            </a:r>
          </a:p>
          <a:p>
            <a:pPr lvl="1"/>
            <a:endParaRPr lang="en-GB" dirty="0"/>
          </a:p>
          <a:p>
            <a:r>
              <a:rPr lang="en-GB" sz="3400" dirty="0"/>
              <a:t>Teaching and learning while on the program</a:t>
            </a:r>
          </a:p>
          <a:p>
            <a:pPr lvl="1"/>
            <a:r>
              <a:rPr lang="en-GB" dirty="0"/>
              <a:t>Section  6 on </a:t>
            </a:r>
            <a:r>
              <a:rPr lang="en-GB" b="1" dirty="0"/>
              <a:t>Graduate study plans and regulations</a:t>
            </a:r>
            <a:endParaRPr lang="en-GB" dirty="0"/>
          </a:p>
          <a:p>
            <a:pPr lvl="1"/>
            <a:r>
              <a:rPr lang="en-GB" dirty="0"/>
              <a:t>Section 9 on </a:t>
            </a:r>
            <a:r>
              <a:rPr lang="en-GB" b="1" dirty="0"/>
              <a:t>Doctoral training</a:t>
            </a:r>
            <a:endParaRPr lang="en-GB" dirty="0"/>
          </a:p>
          <a:p>
            <a:pPr lvl="1"/>
            <a:r>
              <a:rPr lang="en-GB" dirty="0"/>
              <a:t>Section 7 on </a:t>
            </a:r>
            <a:r>
              <a:rPr lang="en-GB" b="1" dirty="0"/>
              <a:t>Exam regulations</a:t>
            </a:r>
          </a:p>
          <a:p>
            <a:pPr lvl="1"/>
            <a:r>
              <a:rPr lang="en-US" dirty="0"/>
              <a:t>Section 21 on </a:t>
            </a:r>
            <a:r>
              <a:rPr lang="en-US" b="1" dirty="0"/>
              <a:t>Examination malpractices and irregularities</a:t>
            </a:r>
            <a:endParaRPr lang="en-GB" b="1" dirty="0"/>
          </a:p>
          <a:p>
            <a:pPr lvl="1"/>
            <a:r>
              <a:rPr lang="en-GB" dirty="0"/>
              <a:t>Section 14 on </a:t>
            </a:r>
            <a:r>
              <a:rPr lang="en-GB" b="1" dirty="0"/>
              <a:t>Academic appeals and complaint system</a:t>
            </a:r>
          </a:p>
          <a:p>
            <a:pPr lvl="1"/>
            <a:endParaRPr lang="en-GB" dirty="0"/>
          </a:p>
          <a:p>
            <a:r>
              <a:rPr lang="en-GB" sz="2900" dirty="0"/>
              <a:t>On research</a:t>
            </a:r>
          </a:p>
          <a:p>
            <a:pPr lvl="1"/>
            <a:r>
              <a:rPr lang="en-GB" dirty="0"/>
              <a:t>Section 11 on </a:t>
            </a:r>
            <a:r>
              <a:rPr lang="en-GB" b="1" dirty="0"/>
              <a:t>Research supervision</a:t>
            </a:r>
            <a:endParaRPr lang="en-GB" dirty="0"/>
          </a:p>
          <a:p>
            <a:pPr lvl="1"/>
            <a:r>
              <a:rPr lang="en-GB" dirty="0"/>
              <a:t>Section 17 on </a:t>
            </a:r>
            <a:r>
              <a:rPr lang="en-GB" b="1" dirty="0"/>
              <a:t>Research Policy</a:t>
            </a:r>
            <a:endParaRPr lang="en-GB" dirty="0"/>
          </a:p>
          <a:p>
            <a:pPr lvl="1"/>
            <a:r>
              <a:rPr lang="en-GB" dirty="0"/>
              <a:t>Section 18 on </a:t>
            </a:r>
            <a:r>
              <a:rPr lang="en-GB" b="1" dirty="0"/>
              <a:t>Intellectual property management policy</a:t>
            </a:r>
            <a:r>
              <a:rPr lang="en-GB" dirty="0"/>
              <a:t> </a:t>
            </a:r>
          </a:p>
          <a:p>
            <a:pPr lvl="1"/>
            <a:r>
              <a:rPr lang="en-GB" dirty="0"/>
              <a:t>Section 13 on</a:t>
            </a:r>
            <a:r>
              <a:rPr lang="en-GB" b="1" dirty="0"/>
              <a:t> Ethical issues</a:t>
            </a:r>
          </a:p>
          <a:p>
            <a:pPr marL="457200" lvl="1" indent="0">
              <a:buNone/>
            </a:pPr>
            <a:endParaRPr lang="en-GB" dirty="0"/>
          </a:p>
          <a:p>
            <a:r>
              <a:rPr lang="en-GB" sz="2900" dirty="0"/>
              <a:t>Upon completion of the programme of study</a:t>
            </a:r>
          </a:p>
          <a:p>
            <a:pPr lvl="1"/>
            <a:r>
              <a:rPr lang="en-GB" dirty="0"/>
              <a:t>Section 15 on </a:t>
            </a:r>
            <a:r>
              <a:rPr lang="en-GB" b="1" dirty="0"/>
              <a:t>Graduation</a:t>
            </a:r>
            <a:br>
              <a:rPr lang="en-GB" dirty="0"/>
            </a:br>
            <a:endParaRPr lang="en-GB" dirty="0"/>
          </a:p>
        </p:txBody>
      </p:sp>
      <p:sp>
        <p:nvSpPr>
          <p:cNvPr id="5" name="Footer Placeholder 4"/>
          <p:cNvSpPr>
            <a:spLocks noGrp="1"/>
          </p:cNvSpPr>
          <p:nvPr>
            <p:ph type="ftr" sz="quarter" idx="11"/>
          </p:nvPr>
        </p:nvSpPr>
        <p:spPr>
          <a:xfrm>
            <a:off x="4038600" y="6297930"/>
            <a:ext cx="5265420" cy="423545"/>
          </a:xfrm>
        </p:spPr>
        <p:txBody>
          <a:bodyPr/>
          <a:lstStyle/>
          <a:p>
            <a:r>
              <a:rPr lang="en-GB"/>
              <a:t>Kikooma's presentation @ SWGS PhD Research Meet  8th Nov 2024</a:t>
            </a:r>
            <a:endParaRPr lang="en-GB" dirty="0"/>
          </a:p>
        </p:txBody>
      </p:sp>
    </p:spTree>
    <p:extLst>
      <p:ext uri="{BB962C8B-B14F-4D97-AF65-F5344CB8AC3E}">
        <p14:creationId xmlns:p14="http://schemas.microsoft.com/office/powerpoint/2010/main" val="1502002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mn-lt"/>
              </a:rPr>
              <a:t>Policies tool kit for graduate students</a:t>
            </a:r>
          </a:p>
        </p:txBody>
      </p:sp>
      <p:sp>
        <p:nvSpPr>
          <p:cNvPr id="3" name="Content Placeholder 2"/>
          <p:cNvSpPr>
            <a:spLocks noGrp="1"/>
          </p:cNvSpPr>
          <p:nvPr>
            <p:ph idx="1"/>
          </p:nvPr>
        </p:nvSpPr>
        <p:spPr/>
        <p:txBody>
          <a:bodyPr>
            <a:normAutofit lnSpcReduction="10000"/>
          </a:bodyPr>
          <a:lstStyle/>
          <a:p>
            <a:r>
              <a:rPr lang="en-GB" dirty="0"/>
              <a:t>Familiarize with the following three (3) documents</a:t>
            </a:r>
          </a:p>
          <a:p>
            <a:endParaRPr lang="en-GB" dirty="0"/>
          </a:p>
          <a:p>
            <a:pPr marL="514350" lvl="0" indent="-514350" fontAlgn="base">
              <a:buFont typeface="+mj-lt"/>
              <a:buAutoNum type="arabicPeriod"/>
            </a:pPr>
            <a:r>
              <a:rPr lang="en-GB" dirty="0"/>
              <a:t>The </a:t>
            </a:r>
            <a:r>
              <a:rPr lang="en-GB" dirty="0" err="1"/>
              <a:t>Makerere</a:t>
            </a:r>
            <a:r>
              <a:rPr lang="en-GB" dirty="0"/>
              <a:t> University Students’ Guild Constitution 2022</a:t>
            </a:r>
          </a:p>
          <a:p>
            <a:pPr marL="514350" lvl="0" indent="-514350" fontAlgn="base">
              <a:buFont typeface="+mj-lt"/>
              <a:buAutoNum type="arabicPeriod"/>
            </a:pPr>
            <a:endParaRPr lang="en-GB" dirty="0"/>
          </a:p>
          <a:p>
            <a:pPr marL="514350" lvl="0" indent="-514350" fontAlgn="base">
              <a:buFont typeface="+mj-lt"/>
              <a:buAutoNum type="arabicPeriod"/>
            </a:pPr>
            <a:r>
              <a:rPr lang="en-GB" dirty="0"/>
              <a:t>The </a:t>
            </a:r>
            <a:r>
              <a:rPr lang="en-GB" dirty="0" err="1"/>
              <a:t>Makerere</a:t>
            </a:r>
            <a:r>
              <a:rPr lang="en-GB" dirty="0"/>
              <a:t> University Student’ Guild Statute 2022</a:t>
            </a:r>
          </a:p>
          <a:p>
            <a:pPr marL="514350" lvl="0" indent="-514350" fontAlgn="base">
              <a:buFont typeface="+mj-lt"/>
              <a:buAutoNum type="arabicPeriod"/>
            </a:pPr>
            <a:endParaRPr lang="en-GB" dirty="0"/>
          </a:p>
          <a:p>
            <a:pPr marL="514350" lvl="0" indent="-514350" fontAlgn="base">
              <a:buFont typeface="+mj-lt"/>
              <a:buAutoNum type="arabicPeriod"/>
            </a:pPr>
            <a:r>
              <a:rPr lang="en-GB" dirty="0"/>
              <a:t>The </a:t>
            </a:r>
            <a:r>
              <a:rPr lang="en-GB" dirty="0" err="1"/>
              <a:t>Makerere</a:t>
            </a:r>
            <a:r>
              <a:rPr lang="en-GB" dirty="0"/>
              <a:t> University Graduate Handbook (2024)</a:t>
            </a:r>
          </a:p>
          <a:p>
            <a:pPr marL="514350" lvl="0" indent="-514350" fontAlgn="base">
              <a:buFont typeface="+mj-lt"/>
              <a:buAutoNum type="arabicPeriod"/>
            </a:pPr>
            <a:endParaRPr lang="en-GB" dirty="0"/>
          </a:p>
          <a:p>
            <a:pPr marL="514350" lvl="0" indent="-514350" fontAlgn="base">
              <a:buFont typeface="+mj-lt"/>
              <a:buAutoNum type="arabicPeriod"/>
            </a:pPr>
            <a:r>
              <a:rPr lang="en-GB" dirty="0"/>
              <a:t>The </a:t>
            </a:r>
            <a:r>
              <a:rPr lang="en-GB" dirty="0" err="1"/>
              <a:t>Makerere</a:t>
            </a:r>
            <a:r>
              <a:rPr lang="en-GB" dirty="0"/>
              <a:t> Higher Degrees and PGD joining instructions 2024 </a:t>
            </a:r>
          </a:p>
        </p:txBody>
      </p:sp>
      <p:sp>
        <p:nvSpPr>
          <p:cNvPr id="4" name="Footer Placeholder 3"/>
          <p:cNvSpPr>
            <a:spLocks noGrp="1"/>
          </p:cNvSpPr>
          <p:nvPr>
            <p:ph type="ftr" sz="quarter" idx="11"/>
          </p:nvPr>
        </p:nvSpPr>
        <p:spPr/>
        <p:txBody>
          <a:bodyPr/>
          <a:lstStyle/>
          <a:p>
            <a:r>
              <a:rPr lang="en-GB"/>
              <a:t>Kikooma's presentation @ SWGS PhD Research Meet  8th Nov 2024</a:t>
            </a:r>
          </a:p>
        </p:txBody>
      </p:sp>
    </p:spTree>
    <p:extLst>
      <p:ext uri="{BB962C8B-B14F-4D97-AF65-F5344CB8AC3E}">
        <p14:creationId xmlns:p14="http://schemas.microsoft.com/office/powerpoint/2010/main" val="3391784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1709739"/>
            <a:ext cx="11449050" cy="2595562"/>
          </a:xfrm>
        </p:spPr>
        <p:txBody>
          <a:bodyPr>
            <a:normAutofit/>
          </a:bodyPr>
          <a:lstStyle/>
          <a:p>
            <a:r>
              <a:rPr lang="en-US" sz="4000" b="1" dirty="0">
                <a:latin typeface="+mn-lt"/>
              </a:rPr>
              <a:t>Curriculum framework for PhD by Research @ </a:t>
            </a:r>
            <a:r>
              <a:rPr lang="en-US" sz="4000" b="1" dirty="0" err="1">
                <a:latin typeface="+mn-lt"/>
              </a:rPr>
              <a:t>Makerere</a:t>
            </a:r>
            <a:r>
              <a:rPr lang="en-US" sz="4000" b="1" dirty="0">
                <a:latin typeface="+mn-lt"/>
              </a:rPr>
              <a:t> University</a:t>
            </a:r>
            <a:endParaRPr lang="en-GB" sz="4000" b="1" dirty="0">
              <a:latin typeface="+mn-lt"/>
            </a:endParaRPr>
          </a:p>
        </p:txBody>
      </p:sp>
      <p:sp>
        <p:nvSpPr>
          <p:cNvPr id="3" name="Text Placeholder 2"/>
          <p:cNvSpPr>
            <a:spLocks noGrp="1"/>
          </p:cNvSpPr>
          <p:nvPr>
            <p:ph type="body" idx="1"/>
          </p:nvPr>
        </p:nvSpPr>
        <p:spPr>
          <a:xfrm>
            <a:off x="323850" y="4589463"/>
            <a:ext cx="11449050" cy="1500187"/>
          </a:xfrm>
        </p:spPr>
        <p:txBody>
          <a:bodyPr/>
          <a:lstStyle/>
          <a:p>
            <a:pPr marL="457200" indent="-457200">
              <a:buFont typeface="+mj-lt"/>
              <a:buAutoNum type="arabicPeriod"/>
            </a:pPr>
            <a:r>
              <a:rPr lang="en-US" dirty="0"/>
              <a:t>The framework</a:t>
            </a:r>
          </a:p>
          <a:p>
            <a:pPr marL="457200" indent="-457200">
              <a:buFont typeface="+mj-lt"/>
              <a:buAutoNum type="arabicPeriod"/>
            </a:pPr>
            <a:r>
              <a:rPr lang="en-GB" dirty="0">
                <a:cs typeface="Times New Roman" panose="02020603050405020304" pitchFamily="18" charset="0"/>
              </a:rPr>
              <a:t>Modularized structure</a:t>
            </a:r>
          </a:p>
          <a:p>
            <a:pPr marL="457200" indent="-457200">
              <a:buFont typeface="+mj-lt"/>
              <a:buAutoNum type="arabicPeriod"/>
            </a:pPr>
            <a:r>
              <a:rPr lang="en-US" dirty="0"/>
              <a:t>Almanac for Cohort based PhD by Research at </a:t>
            </a:r>
            <a:r>
              <a:rPr lang="en-US" dirty="0" err="1"/>
              <a:t>Makerere</a:t>
            </a:r>
            <a:r>
              <a:rPr lang="en-US" dirty="0"/>
              <a:t> University</a:t>
            </a:r>
            <a:endParaRPr lang="en-GB" dirty="0"/>
          </a:p>
        </p:txBody>
      </p:sp>
      <p:sp>
        <p:nvSpPr>
          <p:cNvPr id="5" name="Footer Placeholder 4"/>
          <p:cNvSpPr>
            <a:spLocks noGrp="1"/>
          </p:cNvSpPr>
          <p:nvPr>
            <p:ph type="ftr" sz="quarter" idx="11"/>
          </p:nvPr>
        </p:nvSpPr>
        <p:spPr>
          <a:xfrm>
            <a:off x="3383280" y="6275070"/>
            <a:ext cx="4770120" cy="446405"/>
          </a:xfrm>
        </p:spPr>
        <p:txBody>
          <a:bodyPr/>
          <a:lstStyle/>
          <a:p>
            <a:r>
              <a:rPr lang="en-GB"/>
              <a:t>Kikooma's presentation @ SWGS PhD Research Meet  8th Nov 2024</a:t>
            </a:r>
            <a:endParaRPr lang="en-GB" dirty="0"/>
          </a:p>
        </p:txBody>
      </p:sp>
    </p:spTree>
    <p:extLst>
      <p:ext uri="{BB962C8B-B14F-4D97-AF65-F5344CB8AC3E}">
        <p14:creationId xmlns:p14="http://schemas.microsoft.com/office/powerpoint/2010/main" val="1508313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Background to framework</a:t>
            </a:r>
            <a:endParaRPr lang="en-GB" b="1" dirty="0">
              <a:latin typeface="+mn-lt"/>
            </a:endParaRPr>
          </a:p>
        </p:txBody>
      </p:sp>
      <p:sp>
        <p:nvSpPr>
          <p:cNvPr id="3" name="Content Placeholder 2"/>
          <p:cNvSpPr>
            <a:spLocks noGrp="1"/>
          </p:cNvSpPr>
          <p:nvPr>
            <p:ph idx="1"/>
          </p:nvPr>
        </p:nvSpPr>
        <p:spPr/>
        <p:txBody>
          <a:bodyPr/>
          <a:lstStyle/>
          <a:p>
            <a:r>
              <a:rPr lang="en-US" dirty="0"/>
              <a:t>The current format for PhD by research not well defined  because of lack of formal guidelines</a:t>
            </a:r>
          </a:p>
          <a:p>
            <a:endParaRPr lang="en-US" dirty="0"/>
          </a:p>
          <a:p>
            <a:r>
              <a:rPr lang="en-US" dirty="0"/>
              <a:t>Unclear milestones to be achieved by candidates during the course of their candidature.</a:t>
            </a:r>
          </a:p>
          <a:p>
            <a:endParaRPr lang="en-GB" dirty="0"/>
          </a:p>
        </p:txBody>
      </p:sp>
      <p:sp>
        <p:nvSpPr>
          <p:cNvPr id="5" name="Footer Placeholder 4"/>
          <p:cNvSpPr>
            <a:spLocks noGrp="1"/>
          </p:cNvSpPr>
          <p:nvPr>
            <p:ph type="ftr" sz="quarter" idx="11"/>
          </p:nvPr>
        </p:nvSpPr>
        <p:spPr>
          <a:xfrm>
            <a:off x="2960370" y="6311900"/>
            <a:ext cx="5193030" cy="409575"/>
          </a:xfrm>
        </p:spPr>
        <p:txBody>
          <a:bodyPr/>
          <a:lstStyle/>
          <a:p>
            <a:r>
              <a:rPr lang="en-GB"/>
              <a:t>Kikooma's presentation @ SWGS PhD Research Meet  8th Nov 2024</a:t>
            </a:r>
            <a:endParaRPr lang="en-GB" dirty="0"/>
          </a:p>
        </p:txBody>
      </p:sp>
    </p:spTree>
    <p:extLst>
      <p:ext uri="{BB962C8B-B14F-4D97-AF65-F5344CB8AC3E}">
        <p14:creationId xmlns:p14="http://schemas.microsoft.com/office/powerpoint/2010/main" val="3287338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865</TotalTime>
  <Words>1783</Words>
  <Application>Microsoft Office PowerPoint</Application>
  <PresentationFormat>Widescreen</PresentationFormat>
  <Paragraphs>236</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Times New Roman</vt:lpstr>
      <vt:lpstr>Wingdings</vt:lpstr>
      <vt:lpstr>Office Theme</vt:lpstr>
      <vt:lpstr>Strategy, policies &amp; guidelines governing Graduate Training @ Makerere University</vt:lpstr>
      <vt:lpstr>Outline</vt:lpstr>
      <vt:lpstr>Mak graduate strategy and policies  </vt:lpstr>
      <vt:lpstr>DRGT role in the Mak Graduate strategy</vt:lpstr>
      <vt:lpstr>The graduate researchers’ handbook*</vt:lpstr>
      <vt:lpstr>Students attention points in the Graduate Handbook (2024 edition)</vt:lpstr>
      <vt:lpstr>Policies tool kit for graduate students</vt:lpstr>
      <vt:lpstr>Curriculum framework for PhD by Research @ Makerere University</vt:lpstr>
      <vt:lpstr>Background to framework</vt:lpstr>
      <vt:lpstr>The framework</vt:lpstr>
      <vt:lpstr>PowerPoint Presentation</vt:lpstr>
      <vt:lpstr>Almanac for Cohort based PhD by Research at Makerere University</vt:lpstr>
      <vt:lpstr>Implementation </vt:lpstr>
      <vt:lpstr>Detailed implementation Framework</vt:lpstr>
      <vt:lpstr>Applications and admission to the programs</vt:lpstr>
      <vt:lpstr>Teaching of the PhD Cross cutting courses</vt:lpstr>
      <vt:lpstr>Roles and responsibilities of units and other actors</vt:lpstr>
      <vt:lpstr>Roles &amp; responsibilities of units and other actors continued</vt:lpstr>
      <vt:lpstr>Graduate supervision  and mentorship  </vt:lpstr>
      <vt:lpstr>Curriculum for Graduate Supervision &amp; Mentoring</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 framework for PhD by Research @ Makerere University</dc:title>
  <dc:creator>Kikooma Julius</dc:creator>
  <cp:lastModifiedBy>User</cp:lastModifiedBy>
  <cp:revision>36</cp:revision>
  <dcterms:created xsi:type="dcterms:W3CDTF">2024-08-20T10:28:02Z</dcterms:created>
  <dcterms:modified xsi:type="dcterms:W3CDTF">2024-11-16T10:11:34Z</dcterms:modified>
</cp:coreProperties>
</file>