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Default Extension="jfif" ContentType="image/j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3886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image" Target="../media/image13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E223E-2537-4F75-8936-86417BD5B31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A63432E-9A90-423F-A032-E888B3C89C93}">
      <dgm:prSet phldrT="[Text]"/>
      <dgm:spPr/>
      <dgm:t>
        <a:bodyPr/>
        <a:lstStyle/>
        <a:p>
          <a:r>
            <a:rPr lang="en-GB" dirty="0"/>
            <a:t>To understand the range of expertise required for risk assessment, who has such expertise and how can they best be engaged </a:t>
          </a:r>
          <a:endParaRPr lang="en-US" dirty="0"/>
        </a:p>
      </dgm:t>
    </dgm:pt>
    <dgm:pt modelId="{139DF370-A0C3-46BD-9CB0-64028C593C0A}" type="parTrans" cxnId="{916D7CCD-74BE-4E98-84FD-D6FC6BCE6A49}">
      <dgm:prSet/>
      <dgm:spPr/>
      <dgm:t>
        <a:bodyPr/>
        <a:lstStyle/>
        <a:p>
          <a:endParaRPr lang="en-US"/>
        </a:p>
      </dgm:t>
    </dgm:pt>
    <dgm:pt modelId="{503BAF54-992B-4C74-9491-4BD275A718EB}" type="sibTrans" cxnId="{916D7CCD-74BE-4E98-84FD-D6FC6BCE6A49}">
      <dgm:prSet/>
      <dgm:spPr/>
      <dgm:t>
        <a:bodyPr/>
        <a:lstStyle/>
        <a:p>
          <a:endParaRPr lang="en-US"/>
        </a:p>
      </dgm:t>
    </dgm:pt>
    <dgm:pt modelId="{C69F55A3-8409-468D-A98E-8A64112A4D43}">
      <dgm:prSet phldrT="[Text]"/>
      <dgm:spPr/>
      <dgm:t>
        <a:bodyPr/>
        <a:lstStyle/>
        <a:p>
          <a:r>
            <a:rPr lang="en-GB" dirty="0"/>
            <a:t>Develop and test an empirical and theoretical grounded model for opening up risk assessment in interdisciplinary research </a:t>
          </a:r>
          <a:endParaRPr lang="en-US" dirty="0"/>
        </a:p>
      </dgm:t>
    </dgm:pt>
    <dgm:pt modelId="{7CDBCD62-8A42-4E2D-A45E-4F4078FB5AC9}" type="parTrans" cxnId="{8A0E2718-FA60-43DD-9D53-62AA22BDB143}">
      <dgm:prSet/>
      <dgm:spPr/>
      <dgm:t>
        <a:bodyPr/>
        <a:lstStyle/>
        <a:p>
          <a:endParaRPr lang="en-US"/>
        </a:p>
      </dgm:t>
    </dgm:pt>
    <dgm:pt modelId="{B66EF2DA-B84A-42E2-99C4-C48CE283F793}" type="sibTrans" cxnId="{8A0E2718-FA60-43DD-9D53-62AA22BDB143}">
      <dgm:prSet/>
      <dgm:spPr/>
      <dgm:t>
        <a:bodyPr/>
        <a:lstStyle/>
        <a:p>
          <a:endParaRPr lang="en-US"/>
        </a:p>
      </dgm:t>
    </dgm:pt>
    <dgm:pt modelId="{6DFCCEAB-E1B4-4E41-907D-3D7ADE4EC6A7}">
      <dgm:prSet phldrT="[Text]"/>
      <dgm:spPr/>
      <dgm:t>
        <a:bodyPr/>
        <a:lstStyle/>
        <a:p>
          <a:r>
            <a:rPr lang="en-GB" dirty="0"/>
            <a:t>Explore the value of an experimental learning model using cases of gene drive risk assessment in other countries as bench marks </a:t>
          </a:r>
          <a:endParaRPr lang="en-US" dirty="0"/>
        </a:p>
      </dgm:t>
    </dgm:pt>
    <dgm:pt modelId="{7E3A815C-9EA6-4983-A4FE-DB1D30B3CD03}" type="parTrans" cxnId="{C0381F78-9D3D-42B1-97C6-887913123237}">
      <dgm:prSet/>
      <dgm:spPr/>
      <dgm:t>
        <a:bodyPr/>
        <a:lstStyle/>
        <a:p>
          <a:endParaRPr lang="en-US"/>
        </a:p>
      </dgm:t>
    </dgm:pt>
    <dgm:pt modelId="{0168A7DD-D57A-4712-907B-DF4D8015AF06}" type="sibTrans" cxnId="{C0381F78-9D3D-42B1-97C6-887913123237}">
      <dgm:prSet/>
      <dgm:spPr/>
      <dgm:t>
        <a:bodyPr/>
        <a:lstStyle/>
        <a:p>
          <a:endParaRPr lang="en-US"/>
        </a:p>
      </dgm:t>
    </dgm:pt>
    <dgm:pt modelId="{05ED801B-8BED-416C-9E28-DEAC876ECF15}" type="pres">
      <dgm:prSet presAssocID="{C34E223E-2537-4F75-8936-86417BD5B314}" presName="linearFlow" presStyleCnt="0">
        <dgm:presLayoutVars>
          <dgm:dir/>
          <dgm:resizeHandles val="exact"/>
        </dgm:presLayoutVars>
      </dgm:prSet>
      <dgm:spPr/>
    </dgm:pt>
    <dgm:pt modelId="{EBF3446E-3E1E-4861-A3FA-07B9AB5A5195}" type="pres">
      <dgm:prSet presAssocID="{FA63432E-9A90-423F-A032-E888B3C89C93}" presName="composite" presStyleCnt="0"/>
      <dgm:spPr/>
    </dgm:pt>
    <dgm:pt modelId="{6E8599C6-AF94-48DB-ABF6-2F6BF84D83B4}" type="pres">
      <dgm:prSet presAssocID="{FA63432E-9A90-423F-A032-E888B3C89C9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84B92116-A919-4C80-A7E2-C33E9342BD66}" type="pres">
      <dgm:prSet presAssocID="{FA63432E-9A90-423F-A032-E888B3C89C9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B75FC-1B4F-46E8-816A-8CD2CB77ADBD}" type="pres">
      <dgm:prSet presAssocID="{503BAF54-992B-4C74-9491-4BD275A718EB}" presName="spacing" presStyleCnt="0"/>
      <dgm:spPr/>
    </dgm:pt>
    <dgm:pt modelId="{50548C5A-B56C-40E2-A825-6A4FDECEE8CE}" type="pres">
      <dgm:prSet presAssocID="{C69F55A3-8409-468D-A98E-8A64112A4D43}" presName="composite" presStyleCnt="0"/>
      <dgm:spPr/>
    </dgm:pt>
    <dgm:pt modelId="{31B65FC3-5EC6-4FFA-B9A7-6DDA62B83DD2}" type="pres">
      <dgm:prSet presAssocID="{C69F55A3-8409-468D-A98E-8A64112A4D43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26FFAFFF-5E2D-432E-843B-64ABFDD58699}" type="pres">
      <dgm:prSet presAssocID="{C69F55A3-8409-468D-A98E-8A64112A4D4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970A4-C6A6-4729-BA49-976A2F63CDDC}" type="pres">
      <dgm:prSet presAssocID="{B66EF2DA-B84A-42E2-99C4-C48CE283F793}" presName="spacing" presStyleCnt="0"/>
      <dgm:spPr/>
    </dgm:pt>
    <dgm:pt modelId="{0744B6CA-A34C-4B31-9356-D9799E3BB23A}" type="pres">
      <dgm:prSet presAssocID="{6DFCCEAB-E1B4-4E41-907D-3D7ADE4EC6A7}" presName="composite" presStyleCnt="0"/>
      <dgm:spPr/>
    </dgm:pt>
    <dgm:pt modelId="{711BCACF-92F6-47D6-A2DE-BF294D09CA15}" type="pres">
      <dgm:prSet presAssocID="{6DFCCEAB-E1B4-4E41-907D-3D7ADE4EC6A7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5000" b="-25000"/>
          </a:stretch>
        </a:blipFill>
      </dgm:spPr>
    </dgm:pt>
    <dgm:pt modelId="{94258BA6-A42D-452D-A199-F028C98A0847}" type="pres">
      <dgm:prSet presAssocID="{6DFCCEAB-E1B4-4E41-907D-3D7ADE4EC6A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F83A38-7E16-4C83-BD35-0F59C9E375F7}" type="presOf" srcId="{C34E223E-2537-4F75-8936-86417BD5B314}" destId="{05ED801B-8BED-416C-9E28-DEAC876ECF15}" srcOrd="0" destOrd="0" presId="urn:microsoft.com/office/officeart/2005/8/layout/vList3#1"/>
    <dgm:cxn modelId="{49F087FE-CEFF-4995-AEDE-889113F4B66A}" type="presOf" srcId="{FA63432E-9A90-423F-A032-E888B3C89C93}" destId="{84B92116-A919-4C80-A7E2-C33E9342BD66}" srcOrd="0" destOrd="0" presId="urn:microsoft.com/office/officeart/2005/8/layout/vList3#1"/>
    <dgm:cxn modelId="{AF0CEAF6-6A82-4BFE-883B-9CD5F55FF06A}" type="presOf" srcId="{C69F55A3-8409-468D-A98E-8A64112A4D43}" destId="{26FFAFFF-5E2D-432E-843B-64ABFDD58699}" srcOrd="0" destOrd="0" presId="urn:microsoft.com/office/officeart/2005/8/layout/vList3#1"/>
    <dgm:cxn modelId="{F62BE206-33AC-4437-B318-EFD69237C182}" type="presOf" srcId="{6DFCCEAB-E1B4-4E41-907D-3D7ADE4EC6A7}" destId="{94258BA6-A42D-452D-A199-F028C98A0847}" srcOrd="0" destOrd="0" presId="urn:microsoft.com/office/officeart/2005/8/layout/vList3#1"/>
    <dgm:cxn modelId="{C0381F78-9D3D-42B1-97C6-887913123237}" srcId="{C34E223E-2537-4F75-8936-86417BD5B314}" destId="{6DFCCEAB-E1B4-4E41-907D-3D7ADE4EC6A7}" srcOrd="2" destOrd="0" parTransId="{7E3A815C-9EA6-4983-A4FE-DB1D30B3CD03}" sibTransId="{0168A7DD-D57A-4712-907B-DF4D8015AF06}"/>
    <dgm:cxn modelId="{8A0E2718-FA60-43DD-9D53-62AA22BDB143}" srcId="{C34E223E-2537-4F75-8936-86417BD5B314}" destId="{C69F55A3-8409-468D-A98E-8A64112A4D43}" srcOrd="1" destOrd="0" parTransId="{7CDBCD62-8A42-4E2D-A45E-4F4078FB5AC9}" sibTransId="{B66EF2DA-B84A-42E2-99C4-C48CE283F793}"/>
    <dgm:cxn modelId="{916D7CCD-74BE-4E98-84FD-D6FC6BCE6A49}" srcId="{C34E223E-2537-4F75-8936-86417BD5B314}" destId="{FA63432E-9A90-423F-A032-E888B3C89C93}" srcOrd="0" destOrd="0" parTransId="{139DF370-A0C3-46BD-9CB0-64028C593C0A}" sibTransId="{503BAF54-992B-4C74-9491-4BD275A718EB}"/>
    <dgm:cxn modelId="{BFE07900-A170-49A3-B996-9F957CF1D207}" type="presParOf" srcId="{05ED801B-8BED-416C-9E28-DEAC876ECF15}" destId="{EBF3446E-3E1E-4861-A3FA-07B9AB5A5195}" srcOrd="0" destOrd="0" presId="urn:microsoft.com/office/officeart/2005/8/layout/vList3#1"/>
    <dgm:cxn modelId="{8CD93BF5-AB3A-460E-8CB5-1B8C33322BB2}" type="presParOf" srcId="{EBF3446E-3E1E-4861-A3FA-07B9AB5A5195}" destId="{6E8599C6-AF94-48DB-ABF6-2F6BF84D83B4}" srcOrd="0" destOrd="0" presId="urn:microsoft.com/office/officeart/2005/8/layout/vList3#1"/>
    <dgm:cxn modelId="{D6ACC8F5-3158-40BC-8006-77BCA49D715F}" type="presParOf" srcId="{EBF3446E-3E1E-4861-A3FA-07B9AB5A5195}" destId="{84B92116-A919-4C80-A7E2-C33E9342BD66}" srcOrd="1" destOrd="0" presId="urn:microsoft.com/office/officeart/2005/8/layout/vList3#1"/>
    <dgm:cxn modelId="{14697B6A-3F2F-4DC6-9617-091F06BF053E}" type="presParOf" srcId="{05ED801B-8BED-416C-9E28-DEAC876ECF15}" destId="{524B75FC-1B4F-46E8-816A-8CD2CB77ADBD}" srcOrd="1" destOrd="0" presId="urn:microsoft.com/office/officeart/2005/8/layout/vList3#1"/>
    <dgm:cxn modelId="{805E4A10-666F-49AE-81A3-FA9DCE7DA625}" type="presParOf" srcId="{05ED801B-8BED-416C-9E28-DEAC876ECF15}" destId="{50548C5A-B56C-40E2-A825-6A4FDECEE8CE}" srcOrd="2" destOrd="0" presId="urn:microsoft.com/office/officeart/2005/8/layout/vList3#1"/>
    <dgm:cxn modelId="{0DB6E196-6C0F-4F52-A3C2-E7670D4215B7}" type="presParOf" srcId="{50548C5A-B56C-40E2-A825-6A4FDECEE8CE}" destId="{31B65FC3-5EC6-4FFA-B9A7-6DDA62B83DD2}" srcOrd="0" destOrd="0" presId="urn:microsoft.com/office/officeart/2005/8/layout/vList3#1"/>
    <dgm:cxn modelId="{693A839E-5907-4BAB-8BE7-E3EF0E2C121B}" type="presParOf" srcId="{50548C5A-B56C-40E2-A825-6A4FDECEE8CE}" destId="{26FFAFFF-5E2D-432E-843B-64ABFDD58699}" srcOrd="1" destOrd="0" presId="urn:microsoft.com/office/officeart/2005/8/layout/vList3#1"/>
    <dgm:cxn modelId="{B6F93984-465B-4E53-B883-BB1278051B6E}" type="presParOf" srcId="{05ED801B-8BED-416C-9E28-DEAC876ECF15}" destId="{A2A970A4-C6A6-4729-BA49-976A2F63CDDC}" srcOrd="3" destOrd="0" presId="urn:microsoft.com/office/officeart/2005/8/layout/vList3#1"/>
    <dgm:cxn modelId="{4369110B-3182-4986-9BFB-A175FF0C2EAC}" type="presParOf" srcId="{05ED801B-8BED-416C-9E28-DEAC876ECF15}" destId="{0744B6CA-A34C-4B31-9356-D9799E3BB23A}" srcOrd="4" destOrd="0" presId="urn:microsoft.com/office/officeart/2005/8/layout/vList3#1"/>
    <dgm:cxn modelId="{F0347595-FA0F-427F-B1A0-D248DB240206}" type="presParOf" srcId="{0744B6CA-A34C-4B31-9356-D9799E3BB23A}" destId="{711BCACF-92F6-47D6-A2DE-BF294D09CA15}" srcOrd="0" destOrd="0" presId="urn:microsoft.com/office/officeart/2005/8/layout/vList3#1"/>
    <dgm:cxn modelId="{56A6E3F1-454A-468A-893F-C04788B740C2}" type="presParOf" srcId="{0744B6CA-A34C-4B31-9356-D9799E3BB23A}" destId="{94258BA6-A42D-452D-A199-F028C98A084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92116-A919-4C80-A7E2-C33E9342BD66}">
      <dsp:nvSpPr>
        <dsp:cNvPr id="0" name=""/>
        <dsp:cNvSpPr/>
      </dsp:nvSpPr>
      <dsp:spPr>
        <a:xfrm rot="10800000">
          <a:off x="2262769" y="1476"/>
          <a:ext cx="7586917" cy="14071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49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To understand the range of expertise required for risk assessment, who has such expertise and how can they best be engaged </a:t>
          </a:r>
          <a:endParaRPr lang="en-US" sz="2500" kern="1200" dirty="0"/>
        </a:p>
      </dsp:txBody>
      <dsp:txXfrm rot="10800000">
        <a:off x="2614548" y="1476"/>
        <a:ext cx="7235138" cy="1407115"/>
      </dsp:txXfrm>
    </dsp:sp>
    <dsp:sp modelId="{6E8599C6-AF94-48DB-ABF6-2F6BF84D83B4}">
      <dsp:nvSpPr>
        <dsp:cNvPr id="0" name=""/>
        <dsp:cNvSpPr/>
      </dsp:nvSpPr>
      <dsp:spPr>
        <a:xfrm>
          <a:off x="1559211" y="1476"/>
          <a:ext cx="1407115" cy="14071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FAFFF-5E2D-432E-843B-64ABFDD58699}">
      <dsp:nvSpPr>
        <dsp:cNvPr id="0" name=""/>
        <dsp:cNvSpPr/>
      </dsp:nvSpPr>
      <dsp:spPr>
        <a:xfrm rot="10800000">
          <a:off x="2262769" y="1828627"/>
          <a:ext cx="7586917" cy="14071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49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Develop and test an empirical and theoretical grounded model for opening up risk assessment in interdisciplinary research </a:t>
          </a:r>
          <a:endParaRPr lang="en-US" sz="2500" kern="1200" dirty="0"/>
        </a:p>
      </dsp:txBody>
      <dsp:txXfrm rot="10800000">
        <a:off x="2614548" y="1828627"/>
        <a:ext cx="7235138" cy="1407115"/>
      </dsp:txXfrm>
    </dsp:sp>
    <dsp:sp modelId="{31B65FC3-5EC6-4FFA-B9A7-6DDA62B83DD2}">
      <dsp:nvSpPr>
        <dsp:cNvPr id="0" name=""/>
        <dsp:cNvSpPr/>
      </dsp:nvSpPr>
      <dsp:spPr>
        <a:xfrm>
          <a:off x="1559211" y="1828627"/>
          <a:ext cx="1407115" cy="14071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58BA6-A42D-452D-A199-F028C98A0847}">
      <dsp:nvSpPr>
        <dsp:cNvPr id="0" name=""/>
        <dsp:cNvSpPr/>
      </dsp:nvSpPr>
      <dsp:spPr>
        <a:xfrm rot="10800000">
          <a:off x="2262769" y="3655778"/>
          <a:ext cx="7586917" cy="14071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49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Explore the value of an experimental learning model using cases of gene drive risk assessment in other countries as bench marks </a:t>
          </a:r>
          <a:endParaRPr lang="en-US" sz="2500" kern="1200" dirty="0"/>
        </a:p>
      </dsp:txBody>
      <dsp:txXfrm rot="10800000">
        <a:off x="2614548" y="3655778"/>
        <a:ext cx="7235138" cy="1407115"/>
      </dsp:txXfrm>
    </dsp:sp>
    <dsp:sp modelId="{711BCACF-92F6-47D6-A2DE-BF294D09CA15}">
      <dsp:nvSpPr>
        <dsp:cNvPr id="0" name=""/>
        <dsp:cNvSpPr/>
      </dsp:nvSpPr>
      <dsp:spPr>
        <a:xfrm>
          <a:off x="1559211" y="3655778"/>
          <a:ext cx="1407115" cy="140711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B8512-B071-4347-B58B-798BE631F1B1}" type="datetimeFigureOut">
              <a:rPr lang="en-GB" smtClean="0"/>
              <a:pPr/>
              <a:t>20/05/2021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172A7-7F7A-4745-851C-B666E002DA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828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172A7-7F7A-4745-851C-B666E002DAD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676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7652595-39CE-4F1F-9BA1-FDF86AC4BF7E}" type="datetime1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422-86A5-40B2-A62D-BD3FA2D6CDF8}" type="datetime1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E651-17F6-4615-B7C8-B8E5FE98EFE1}" type="datetime1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11D4-75BD-46A2-AE17-889F4D119797}" type="datetime1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91339-57F7-4993-B1F9-4D4B8DFA14BD}" type="datetime1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E332-0AAA-48E5-872A-A199038ED9BD}" type="datetime1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CDB2-BC29-4A2C-98EC-08A2659F8B4F}" type="datetime1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FB07-6FC9-48E2-BF4B-93EDF55FF47F}" type="datetime1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B5B6-6DDE-40A1-81ED-164EBC4E3E06}" type="datetime1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73133A-A7E7-4DA3-9EAB-5C504A0882A5}" type="datetime1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1611B3-8085-4FB6-84EB-7ED07B81C8B6}" type="datetime1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D134712-677F-496F-BCBF-4423E4C1649C}" type="datetime1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harles.Rwabukwali@mak.ac.u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Co-developing risk assessments in gene drive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" y="4167295"/>
            <a:ext cx="12191998" cy="1086237"/>
          </a:xfrm>
        </p:spPr>
        <p:txBody>
          <a:bodyPr/>
          <a:lstStyle/>
          <a:p>
            <a:r>
              <a:rPr lang="en-GB" b="1" dirty="0">
                <a:latin typeface="Bahnschrift SemiBold" panose="020B0502040204020203" pitchFamily="34" charset="0"/>
              </a:rPr>
              <a:t>By </a:t>
            </a:r>
            <a:r>
              <a:rPr lang="en-GB" b="1" dirty="0" err="1">
                <a:latin typeface="Bahnschrift SemiBold" panose="020B0502040204020203" pitchFamily="34" charset="0"/>
              </a:rPr>
              <a:t>Prof.</a:t>
            </a:r>
            <a:r>
              <a:rPr lang="en-GB" b="1" dirty="0">
                <a:latin typeface="Bahnschrift SemiBold" panose="020B0502040204020203" pitchFamily="34" charset="0"/>
              </a:rPr>
              <a:t> Charles B. Rwabukwali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" y="5042516"/>
            <a:ext cx="12192000" cy="10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Social Science Agenda for Gene Drive Research Workshop</a:t>
            </a:r>
          </a:p>
          <a:p>
            <a:r>
              <a:rPr lang="en-GB" sz="1800" dirty="0"/>
              <a:t>19 May 2021, Kampala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334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511"/>
          </a:xfrm>
        </p:spPr>
        <p:txBody>
          <a:bodyPr/>
          <a:lstStyle/>
          <a:p>
            <a:r>
              <a:rPr lang="en-GB" dirty="0"/>
              <a:t>The interview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41342"/>
            <a:ext cx="8757138" cy="4348089"/>
          </a:xfrm>
        </p:spPr>
        <p:txBody>
          <a:bodyPr/>
          <a:lstStyle/>
          <a:p>
            <a:r>
              <a:rPr lang="en-GB" sz="2100" dirty="0"/>
              <a:t>Examining international and national actors agitating for opening up gene drive risk assent and why</a:t>
            </a:r>
          </a:p>
          <a:p>
            <a:endParaRPr lang="en-GB" sz="2100" dirty="0"/>
          </a:p>
          <a:p>
            <a:r>
              <a:rPr lang="en-GB" sz="2100" dirty="0"/>
              <a:t>Identifying key actors shaping risk assessment in Uganda </a:t>
            </a:r>
          </a:p>
          <a:p>
            <a:endParaRPr lang="en-GB" sz="2100" dirty="0"/>
          </a:p>
          <a:p>
            <a:r>
              <a:rPr lang="en-GB" sz="2100" dirty="0"/>
              <a:t>Identifying risks/ impacts of gene drive presented in policy documents</a:t>
            </a:r>
          </a:p>
          <a:p>
            <a:endParaRPr lang="en-GB" sz="2100" dirty="0"/>
          </a:p>
          <a:p>
            <a:r>
              <a:rPr lang="en-GB" sz="2100" dirty="0"/>
              <a:t>Determining the most important risks/ impacts that stakeholders want included in risk assessment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650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interview experience 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575582"/>
            <a:ext cx="10177975" cy="4291818"/>
          </a:xfrm>
        </p:spPr>
        <p:txBody>
          <a:bodyPr>
            <a:normAutofit fontScale="92500" lnSpcReduction="10000"/>
          </a:bodyPr>
          <a:lstStyle/>
          <a:p>
            <a:r>
              <a:rPr lang="en-GB" sz="2300" dirty="0"/>
              <a:t>We underestimated the amount of time it would take for conduct field work</a:t>
            </a:r>
          </a:p>
          <a:p>
            <a:endParaRPr lang="en-GB" sz="2300" dirty="0"/>
          </a:p>
          <a:p>
            <a:r>
              <a:rPr lang="en-GB" sz="2300" dirty="0"/>
              <a:t>Gene drive is controversial and many potential participants dodged us</a:t>
            </a:r>
          </a:p>
          <a:p>
            <a:endParaRPr lang="en-GB" sz="2300" dirty="0"/>
          </a:p>
          <a:p>
            <a:r>
              <a:rPr lang="en-GB" sz="2300" dirty="0"/>
              <a:t>Some assumed we were natural scientists trying to introduce gene drive in Uganda </a:t>
            </a:r>
          </a:p>
          <a:p>
            <a:endParaRPr lang="en-GB" sz="2300" dirty="0"/>
          </a:p>
          <a:p>
            <a:r>
              <a:rPr lang="en-GB" sz="2300" dirty="0"/>
              <a:t>Its an uphill task getting some people’s contact information e.g. phone, email address</a:t>
            </a:r>
          </a:p>
          <a:p>
            <a:endParaRPr lang="en-GB" sz="2300" dirty="0"/>
          </a:p>
          <a:p>
            <a:r>
              <a:rPr lang="en-GB" sz="2300" dirty="0"/>
              <a:t>Many participants did not want to be voice-recorded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55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Outputs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3378"/>
            <a:ext cx="8940018" cy="485335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Three stakeholder workshops in Uganda, USA and the UK, to: </a:t>
            </a:r>
          </a:p>
          <a:p>
            <a:pPr lvl="1"/>
            <a:r>
              <a:rPr lang="en-GB" dirty="0"/>
              <a:t>present project findings to stakeholders</a:t>
            </a:r>
          </a:p>
          <a:p>
            <a:pPr lvl="1"/>
            <a:r>
              <a:rPr lang="en-GB" dirty="0"/>
              <a:t>Generate mutual learning (experimental learning) </a:t>
            </a:r>
          </a:p>
          <a:p>
            <a:pPr lvl="1"/>
            <a:r>
              <a:rPr lang="en-GB" dirty="0"/>
              <a:t>Examine for scaling up our approach in gene drive research in other countries </a:t>
            </a:r>
          </a:p>
          <a:p>
            <a:endParaRPr lang="en-GB" dirty="0"/>
          </a:p>
          <a:p>
            <a:r>
              <a:rPr lang="en-GB" dirty="0"/>
              <a:t>Develop a larger grant proposal on gene drive, linking the UK, USA, Uganda, Burkina Faso and Mali </a:t>
            </a:r>
          </a:p>
          <a:p>
            <a:endParaRPr lang="en-GB" dirty="0"/>
          </a:p>
          <a:p>
            <a:r>
              <a:rPr lang="en-GB" dirty="0"/>
              <a:t>Prepare 2-page policy-relevant report to be disseminated to national and international stakeholders </a:t>
            </a:r>
          </a:p>
          <a:p>
            <a:endParaRPr lang="en-GB" dirty="0"/>
          </a:p>
          <a:p>
            <a:r>
              <a:rPr lang="en-GB" dirty="0"/>
              <a:t>Prepare academic papers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423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themes emerging from the data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92104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en-GB" sz="2100" dirty="0"/>
              <a:t>Lack of awareness of gene drive </a:t>
            </a:r>
          </a:p>
          <a:p>
            <a:endParaRPr lang="en-GB" sz="2100" dirty="0"/>
          </a:p>
          <a:p>
            <a:r>
              <a:rPr lang="en-GB" sz="2100" dirty="0"/>
              <a:t>No clear distinction between GU and GD</a:t>
            </a:r>
          </a:p>
          <a:p>
            <a:endParaRPr lang="en-GB" sz="2100" dirty="0"/>
          </a:p>
          <a:p>
            <a:r>
              <a:rPr lang="en-GB" sz="2100" dirty="0"/>
              <a:t>A culture of mistrust and fear, especially regarding the motives of the global North </a:t>
            </a:r>
          </a:p>
          <a:p>
            <a:endParaRPr lang="en-GB" sz="2100" dirty="0"/>
          </a:p>
          <a:p>
            <a:r>
              <a:rPr lang="en-GB" sz="2100" dirty="0"/>
              <a:t>Issue of reversibility. How might a release of gene drive mosquitoes be undone or nullified if need be?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282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63039"/>
            <a:ext cx="10163908" cy="4979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Benedict, M., </a:t>
            </a:r>
            <a:r>
              <a:rPr lang="en-GB" dirty="0" err="1"/>
              <a:t>Abbs</a:t>
            </a:r>
            <a:r>
              <a:rPr lang="en-GB" dirty="0"/>
              <a:t>, D., Dobson, S., Gottlieb, M., Higgs, S., et al. Guidance for contained field trials of vector mosquitoes engineered to contain a gene drive system: Recommendations of a scientific working group. Vector-borne and zoonotic diseases, 2008; 8 (2): 127 – 166. </a:t>
            </a:r>
          </a:p>
          <a:p>
            <a:endParaRPr lang="en-GB" dirty="0"/>
          </a:p>
          <a:p>
            <a:r>
              <a:rPr lang="en-GB" dirty="0"/>
              <a:t>Burt, A. and </a:t>
            </a:r>
            <a:r>
              <a:rPr lang="en-GB" dirty="0" err="1"/>
              <a:t>Crisanti</a:t>
            </a:r>
            <a:r>
              <a:rPr lang="en-GB" dirty="0"/>
              <a:t>, A., 2018. Gene drive: Evolved and synthetic. ACS </a:t>
            </a:r>
            <a:r>
              <a:rPr lang="en-GB" dirty="0" err="1"/>
              <a:t>Chem</a:t>
            </a:r>
            <a:r>
              <a:rPr lang="en-GB" dirty="0"/>
              <a:t> </a:t>
            </a:r>
            <a:r>
              <a:rPr lang="en-GB" dirty="0" err="1"/>
              <a:t>Biol</a:t>
            </a:r>
            <a:r>
              <a:rPr lang="en-GB" dirty="0"/>
              <a:t> 13 (2): 343 – 346</a:t>
            </a:r>
          </a:p>
          <a:p>
            <a:endParaRPr lang="en-GB" dirty="0"/>
          </a:p>
          <a:p>
            <a:r>
              <a:rPr lang="en-GB" dirty="0"/>
              <a:t>Hartley, S., </a:t>
            </a:r>
            <a:r>
              <a:rPr lang="en-GB" dirty="0" err="1"/>
              <a:t>Thizy</a:t>
            </a:r>
            <a:r>
              <a:rPr lang="en-GB" dirty="0"/>
              <a:t>, D., </a:t>
            </a:r>
            <a:r>
              <a:rPr lang="en-GB" dirty="0" err="1"/>
              <a:t>Ledingham</a:t>
            </a:r>
            <a:r>
              <a:rPr lang="en-GB" dirty="0"/>
              <a:t>, K., </a:t>
            </a:r>
            <a:r>
              <a:rPr lang="en-GB" dirty="0" err="1"/>
              <a:t>Coulibaly</a:t>
            </a:r>
            <a:r>
              <a:rPr lang="en-GB" dirty="0"/>
              <a:t>, A., </a:t>
            </a:r>
            <a:r>
              <a:rPr lang="en-GB" dirty="0" err="1"/>
              <a:t>Dicko</a:t>
            </a:r>
            <a:r>
              <a:rPr lang="en-GB" dirty="0"/>
              <a:t>, A., </a:t>
            </a:r>
            <a:r>
              <a:rPr lang="en-GB" dirty="0" err="1"/>
              <a:t>Dop</a:t>
            </a:r>
            <a:r>
              <a:rPr lang="en-GB" dirty="0"/>
              <a:t>, S., </a:t>
            </a:r>
            <a:r>
              <a:rPr lang="en-GB" dirty="0" err="1"/>
              <a:t>Kayondo</a:t>
            </a:r>
            <a:r>
              <a:rPr lang="en-GB" dirty="0"/>
              <a:t>, J., Namukwaya, A., </a:t>
            </a:r>
            <a:r>
              <a:rPr lang="en-GB" dirty="0" err="1"/>
              <a:t>Nourou</a:t>
            </a:r>
            <a:r>
              <a:rPr lang="en-GB" dirty="0"/>
              <a:t>, B., Toe Pare, 2019. Knowledge engagement in gene drive research for malaria control. PLOS </a:t>
            </a:r>
            <a:r>
              <a:rPr lang="en-GB" dirty="0" err="1"/>
              <a:t>Neg</a:t>
            </a:r>
            <a:r>
              <a:rPr lang="en-GB" dirty="0"/>
              <a:t> Trop D15 3 (14): 1-5 </a:t>
            </a:r>
          </a:p>
          <a:p>
            <a:endParaRPr lang="en-GB" dirty="0"/>
          </a:p>
          <a:p>
            <a:r>
              <a:rPr lang="en-GB" dirty="0"/>
              <a:t>NASEM (National Academies of Science, Engineering and Medicine). Gene Drives on the Horizon. Advancing Research with Public Values, 2016. Washington DC: National Academies Press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5104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177" y="1005839"/>
            <a:ext cx="9601200" cy="4100733"/>
          </a:xfrm>
        </p:spPr>
        <p:txBody>
          <a:bodyPr>
            <a:normAutofit/>
          </a:bodyPr>
          <a:lstStyle/>
          <a:p>
            <a:r>
              <a:rPr lang="en-GB" dirty="0"/>
              <a:t>Funding for this project is from the British Academy </a:t>
            </a:r>
          </a:p>
          <a:p>
            <a:endParaRPr lang="en-GB" dirty="0"/>
          </a:p>
          <a:p>
            <a:r>
              <a:rPr lang="en-GB" dirty="0"/>
              <a:t>Photo credits:</a:t>
            </a:r>
          </a:p>
          <a:p>
            <a:pPr lvl="1"/>
            <a:r>
              <a:rPr lang="en-GB" dirty="0" err="1"/>
              <a:t>Unsplash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Genetic Literacy Project </a:t>
            </a:r>
          </a:p>
          <a:p>
            <a:pPr lvl="1"/>
            <a:r>
              <a:rPr lang="en-GB" dirty="0"/>
              <a:t>North Carolina State University  </a:t>
            </a:r>
          </a:p>
          <a:p>
            <a:pPr lvl="1"/>
            <a:r>
              <a:rPr lang="en-GB" dirty="0" err="1"/>
              <a:t>Researchgate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University of Exeter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112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2680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Thank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926079"/>
            <a:ext cx="9601200" cy="133760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Charles B. Rwabukwali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Charles.Rwabukwali@mak.ac.ug</a:t>
            </a:r>
            <a:r>
              <a:rPr lang="en-GB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922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39" y="360538"/>
            <a:ext cx="9601200" cy="763172"/>
          </a:xfrm>
        </p:spPr>
        <p:txBody>
          <a:bodyPr/>
          <a:lstStyle/>
          <a:p>
            <a:r>
              <a:rPr lang="en-GB" dirty="0"/>
              <a:t>Project team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179" y="1251555"/>
            <a:ext cx="1738907" cy="130250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179" y="2858054"/>
            <a:ext cx="1738907" cy="1738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6314" y="4850090"/>
            <a:ext cx="1753772" cy="1753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2892" y="4063567"/>
            <a:ext cx="1388356" cy="1573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6544" y="972317"/>
            <a:ext cx="1501051" cy="1983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382" y="2978672"/>
            <a:ext cx="1544462" cy="1712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812" y="4954744"/>
            <a:ext cx="1544463" cy="1544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936" y="1251555"/>
            <a:ext cx="1573046" cy="15730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00778" y="1258043"/>
            <a:ext cx="2296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Principal Investigator</a:t>
            </a:r>
          </a:p>
          <a:p>
            <a:r>
              <a:rPr lang="en-GB" dirty="0"/>
              <a:t>Sarah Hartley</a:t>
            </a:r>
          </a:p>
          <a:p>
            <a:r>
              <a:rPr lang="en-GB" dirty="0"/>
              <a:t>University of Exeter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6982" y="2934787"/>
            <a:ext cx="25348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Co- Investigators</a:t>
            </a:r>
          </a:p>
          <a:p>
            <a:r>
              <a:rPr lang="en-GB" sz="1700" dirty="0"/>
              <a:t>Charles B. Rwabukwali</a:t>
            </a:r>
          </a:p>
          <a:p>
            <a:r>
              <a:rPr lang="en-GB" sz="1700" dirty="0"/>
              <a:t>Department of Sociology &amp; Anthropology</a:t>
            </a:r>
          </a:p>
          <a:p>
            <a:r>
              <a:rPr lang="en-GB" sz="1700" dirty="0"/>
              <a:t>Makerere University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4353" y="4931691"/>
            <a:ext cx="25774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George </a:t>
            </a:r>
            <a:r>
              <a:rPr lang="en-GB" sz="1700" dirty="0" err="1"/>
              <a:t>Ladaah</a:t>
            </a:r>
            <a:r>
              <a:rPr lang="en-GB" sz="1700" dirty="0"/>
              <a:t> </a:t>
            </a:r>
            <a:r>
              <a:rPr lang="en-GB" sz="1700" dirty="0" err="1"/>
              <a:t>Openjuru</a:t>
            </a:r>
            <a:endParaRPr lang="en-GB" sz="1700" dirty="0"/>
          </a:p>
          <a:p>
            <a:r>
              <a:rPr lang="en-GB" sz="1700" dirty="0"/>
              <a:t>Department of Education</a:t>
            </a:r>
          </a:p>
          <a:p>
            <a:r>
              <a:rPr lang="en-GB" sz="1700" dirty="0"/>
              <a:t>Gulu University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1439" y="1215743"/>
            <a:ext cx="262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Ben Raymond </a:t>
            </a:r>
          </a:p>
          <a:p>
            <a:r>
              <a:rPr lang="en-GB" dirty="0"/>
              <a:t>College of Life Sciences</a:t>
            </a:r>
          </a:p>
          <a:p>
            <a:r>
              <a:rPr lang="en-GB" dirty="0"/>
              <a:t>University of Exeter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5697" y="2804177"/>
            <a:ext cx="2417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Tibebu</a:t>
            </a:r>
            <a:r>
              <a:rPr lang="en-GB" dirty="0"/>
              <a:t> </a:t>
            </a:r>
            <a:r>
              <a:rPr lang="en-GB" dirty="0" err="1"/>
              <a:t>Habtewold</a:t>
            </a:r>
            <a:r>
              <a:rPr lang="en-GB" dirty="0"/>
              <a:t> </a:t>
            </a:r>
          </a:p>
          <a:p>
            <a:r>
              <a:rPr lang="en-GB" dirty="0"/>
              <a:t>Department of Life Sciences </a:t>
            </a:r>
          </a:p>
          <a:p>
            <a:r>
              <a:rPr lang="en-GB" dirty="0"/>
              <a:t>Imperial College London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1438" y="4765682"/>
            <a:ext cx="262277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Adam </a:t>
            </a:r>
            <a:r>
              <a:rPr lang="en-GB" dirty="0" err="1"/>
              <a:t>Kokotovich</a:t>
            </a:r>
            <a:r>
              <a:rPr lang="en-GB" dirty="0"/>
              <a:t> </a:t>
            </a:r>
          </a:p>
          <a:p>
            <a:r>
              <a:rPr lang="en-GB" dirty="0"/>
              <a:t>Dept. of Forestry &amp; </a:t>
            </a:r>
            <a:r>
              <a:rPr lang="en-GB" sz="1700" dirty="0"/>
              <a:t>Environmental Resources </a:t>
            </a:r>
          </a:p>
          <a:p>
            <a:r>
              <a:rPr lang="en-GB" sz="1700" dirty="0"/>
              <a:t>North Carolina State University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61411" y="3035410"/>
            <a:ext cx="262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Robert Smith</a:t>
            </a:r>
          </a:p>
          <a:p>
            <a:pPr algn="ctr"/>
            <a:r>
              <a:rPr lang="en-GB" dirty="0"/>
              <a:t>University of Edinburgh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82141" y="5680532"/>
            <a:ext cx="2909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Katie </a:t>
            </a:r>
            <a:r>
              <a:rPr lang="en-GB" dirty="0" err="1"/>
              <a:t>Ledingham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Department of Geography</a:t>
            </a:r>
          </a:p>
          <a:p>
            <a:pPr algn="ctr"/>
            <a:r>
              <a:rPr lang="en-GB" dirty="0"/>
              <a:t>University of Exeter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483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405" y="1371600"/>
            <a:ext cx="6822831" cy="4495800"/>
          </a:xfrm>
        </p:spPr>
        <p:txBody>
          <a:bodyPr>
            <a:noAutofit/>
          </a:bodyPr>
          <a:lstStyle/>
          <a:p>
            <a:r>
              <a:rPr lang="en-GB" sz="2100" dirty="0"/>
              <a:t>Gene drive = cutting-edge technology involving spread of genetically modified genes in plant or animal populations</a:t>
            </a:r>
          </a:p>
          <a:p>
            <a:endParaRPr lang="en-GB" sz="2100" dirty="0"/>
          </a:p>
          <a:p>
            <a:r>
              <a:rPr lang="en-GB" sz="2100" dirty="0"/>
              <a:t>Being developed to eliminate malaria-carrying </a:t>
            </a:r>
            <a:r>
              <a:rPr lang="en-GB" sz="2100" i="1" dirty="0"/>
              <a:t>Anopheles </a:t>
            </a:r>
            <a:r>
              <a:rPr lang="en-GB" sz="2100" i="1" dirty="0" err="1"/>
              <a:t>gambiae</a:t>
            </a:r>
            <a:r>
              <a:rPr lang="en-GB" sz="2100" i="1" dirty="0"/>
              <a:t> </a:t>
            </a:r>
            <a:r>
              <a:rPr lang="en-GB" sz="2100" dirty="0"/>
              <a:t>mosquito to eradicate malaria </a:t>
            </a:r>
          </a:p>
          <a:p>
            <a:endParaRPr lang="en-GB" sz="2100" dirty="0"/>
          </a:p>
          <a:p>
            <a:r>
              <a:rPr lang="en-GB" sz="2100" dirty="0"/>
              <a:t>Has potential to protect endangered species and conserve nature </a:t>
            </a:r>
          </a:p>
          <a:p>
            <a:endParaRPr lang="en-GB" sz="2100" dirty="0"/>
          </a:p>
          <a:p>
            <a:r>
              <a:rPr lang="en-GB" sz="2100" dirty="0"/>
              <a:t>Increases frequency of desired gene into mosquito population through reproduction in small generations</a:t>
            </a:r>
          </a:p>
          <a:p>
            <a:pPr marL="0" indent="0">
              <a:buNone/>
            </a:pPr>
            <a:endParaRPr lang="en-GB" sz="21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71600"/>
            <a:ext cx="2988603" cy="19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4" t="4462" r="11846"/>
          <a:stretch/>
        </p:blipFill>
        <p:spPr>
          <a:xfrm>
            <a:off x="1371600" y="3686909"/>
            <a:ext cx="3018746" cy="218049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570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9443"/>
          </a:xfrm>
        </p:spPr>
        <p:txBody>
          <a:bodyPr/>
          <a:lstStyle/>
          <a:p>
            <a:r>
              <a:rPr lang="en-GB" dirty="0"/>
              <a:t>Gene drive technology in Uganda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39" y="1674056"/>
            <a:ext cx="7012745" cy="4754880"/>
          </a:xfrm>
        </p:spPr>
        <p:txBody>
          <a:bodyPr>
            <a:normAutofit lnSpcReduction="10000"/>
          </a:bodyPr>
          <a:lstStyle/>
          <a:p>
            <a:r>
              <a:rPr lang="en-GB" sz="2100" dirty="0"/>
              <a:t>Malaria is leading cause of morbidity and mortality in sub-Saharan Africa, Uganda inclusive </a:t>
            </a:r>
          </a:p>
          <a:p>
            <a:r>
              <a:rPr lang="en-US" sz="2100" dirty="0">
                <a:solidFill>
                  <a:schemeClr val="tx1"/>
                </a:solidFill>
              </a:rPr>
              <a:t>In 2019, WHO African Region was home to 94% of malaria cases and deaths</a:t>
            </a:r>
            <a:endParaRPr lang="en-GB" sz="2100" dirty="0"/>
          </a:p>
          <a:p>
            <a:r>
              <a:rPr lang="en-GB" sz="2100" dirty="0"/>
              <a:t>First candidates for adoption of gene drive to combat malaria will be in sub-Saharan Africa e.g. Mali and Burkina Faso</a:t>
            </a:r>
          </a:p>
          <a:p>
            <a:r>
              <a:rPr lang="en-GB" sz="2100" dirty="0"/>
              <a:t>July 2019- Limited release of non gene drive genetically modified sterile mosquitoes in Burkina Faso </a:t>
            </a:r>
          </a:p>
          <a:p>
            <a:r>
              <a:rPr lang="en-GB" sz="2100" dirty="0"/>
              <a:t>Riots and resistance to release of sterile genetically modified mosquitoes reported in Burkina Faso </a:t>
            </a:r>
          </a:p>
          <a:p>
            <a:r>
              <a:rPr lang="en-GB" sz="2100" dirty="0"/>
              <a:t>Imminent challenges for use of gene drive in eradicating malaria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6743" y="1505243"/>
            <a:ext cx="3434862" cy="241299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42559" y="3854166"/>
            <a:ext cx="6292949" cy="287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163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5375"/>
          </a:xfrm>
        </p:spPr>
        <p:txBody>
          <a:bodyPr/>
          <a:lstStyle/>
          <a:p>
            <a:r>
              <a:rPr lang="en-GB" dirty="0"/>
              <a:t>Requirements for gene drive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1175"/>
            <a:ext cx="7237828" cy="5106573"/>
          </a:xfrm>
        </p:spPr>
        <p:txBody>
          <a:bodyPr>
            <a:normAutofit/>
          </a:bodyPr>
          <a:lstStyle/>
          <a:p>
            <a:r>
              <a:rPr lang="en-GB" sz="2100" dirty="0"/>
              <a:t>Gene drive is complex and requires collaborations across disciplines and borders</a:t>
            </a:r>
          </a:p>
          <a:p>
            <a:endParaRPr lang="en-GB" sz="2100" dirty="0"/>
          </a:p>
          <a:p>
            <a:r>
              <a:rPr lang="en-GB" sz="2100" dirty="0"/>
              <a:t>The technology requires establishment of risk assessment frameworks for potential harms and benefits </a:t>
            </a:r>
          </a:p>
          <a:p>
            <a:endParaRPr lang="en-GB" sz="2100" dirty="0"/>
          </a:p>
          <a:p>
            <a:r>
              <a:rPr lang="en-GB" sz="2100" dirty="0"/>
              <a:t>Surveillance and monitoring of post release behaviour and feedback from local communities and stakeholders is paramount </a:t>
            </a:r>
          </a:p>
          <a:p>
            <a:endParaRPr lang="en-GB" sz="2100" dirty="0"/>
          </a:p>
          <a:p>
            <a:r>
              <a:rPr lang="en-GB" sz="2100" dirty="0"/>
              <a:t>Public engagement, especially in developing risk frameworks on harms and benefits of gene drive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9428" y="844061"/>
            <a:ext cx="3329353" cy="24970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167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432582"/>
            <a:ext cx="9601200" cy="819443"/>
          </a:xfrm>
        </p:spPr>
        <p:txBody>
          <a:bodyPr/>
          <a:lstStyle/>
          <a:p>
            <a:r>
              <a:rPr lang="en-GB" dirty="0"/>
              <a:t>The Problem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52025"/>
            <a:ext cx="10051365" cy="550046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“Scientists” most likely to influence traditional top-down approach to risk assessment for gene drive in developing countries like Uganda </a:t>
            </a:r>
          </a:p>
          <a:p>
            <a:endParaRPr lang="en-GB" dirty="0"/>
          </a:p>
          <a:p>
            <a:r>
              <a:rPr lang="en-GB" dirty="0"/>
              <a:t>To social scientists, this expert-led approach is narrow, linear, ignores the complexities of gene drive. We contest it.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The way forward</a:t>
            </a:r>
            <a:r>
              <a:rPr lang="en-GB" dirty="0"/>
              <a:t>: Open up the risk assessment process to a broader range of voices and consideration</a:t>
            </a:r>
          </a:p>
          <a:p>
            <a:endParaRPr lang="en-GB" dirty="0"/>
          </a:p>
          <a:p>
            <a:r>
              <a:rPr lang="en-GB" dirty="0"/>
              <a:t>Give opportunities to all categories of Ugandans to identify risks and benefits of gene drive that matter to them</a:t>
            </a:r>
          </a:p>
          <a:p>
            <a:endParaRPr lang="en-GB" dirty="0"/>
          </a:p>
          <a:p>
            <a:r>
              <a:rPr lang="en-GB" dirty="0"/>
              <a:t>Aim at inclusivity so that gene drive reflects diverse publics, including academia, civil society and lay actors 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The real problem</a:t>
            </a:r>
            <a:r>
              <a:rPr lang="en-GB" dirty="0"/>
              <a:t>: There is little guidance surrounding who is to be involved in risk assessment, when to involve them and why. That’s the rationale for this study.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999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of our study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71700"/>
            <a:ext cx="3228535" cy="4460631"/>
          </a:xfrm>
        </p:spPr>
        <p:txBody>
          <a:bodyPr>
            <a:normAutofit/>
          </a:bodyPr>
          <a:lstStyle/>
          <a:p>
            <a:endParaRPr lang="en-GB" sz="2100" dirty="0"/>
          </a:p>
          <a:p>
            <a:endParaRPr lang="en-GB" sz="21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189494064"/>
              </p:ext>
            </p:extLst>
          </p:nvPr>
        </p:nvGraphicFramePr>
        <p:xfrm>
          <a:off x="-576775" y="1567960"/>
          <a:ext cx="11408898" cy="506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708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5375"/>
          </a:xfrm>
        </p:spPr>
        <p:txBody>
          <a:bodyPr/>
          <a:lstStyle/>
          <a:p>
            <a:r>
              <a:rPr lang="en-GB" dirty="0"/>
              <a:t>Theoretical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1089"/>
            <a:ext cx="9601200" cy="5176911"/>
          </a:xfrm>
        </p:spPr>
        <p:txBody>
          <a:bodyPr/>
          <a:lstStyle/>
          <a:p>
            <a:r>
              <a:rPr lang="en-GB" sz="2100" dirty="0"/>
              <a:t>Based on theoretical concept of co-development </a:t>
            </a:r>
          </a:p>
          <a:p>
            <a:endParaRPr lang="en-GB" sz="2100" dirty="0"/>
          </a:p>
          <a:p>
            <a:r>
              <a:rPr lang="en-GB" sz="2100" dirty="0"/>
              <a:t>Co-development is promoted as a governance approach to interdisciplinary gene drive research </a:t>
            </a:r>
          </a:p>
          <a:p>
            <a:endParaRPr lang="en-GB" sz="2100" dirty="0"/>
          </a:p>
          <a:p>
            <a:r>
              <a:rPr lang="en-GB" sz="2100" dirty="0"/>
              <a:t>No one discipline has monopoly over all the answers </a:t>
            </a:r>
          </a:p>
          <a:p>
            <a:endParaRPr lang="en-GB" sz="2100" dirty="0"/>
          </a:p>
          <a:p>
            <a:r>
              <a:rPr lang="en-GB" sz="2100" dirty="0"/>
              <a:t>It is essential to have interdisciplinary teams that bridge natural and social sciences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702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plan 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376117" cy="4740812"/>
          </a:xfrm>
        </p:spPr>
        <p:txBody>
          <a:bodyPr>
            <a:normAutofit/>
          </a:bodyPr>
          <a:lstStyle/>
          <a:p>
            <a:r>
              <a:rPr lang="en-GB" sz="2100" dirty="0"/>
              <a:t>Documentary analysis of policy and regulatory documents, news articles, position papers to explore existing risk assessment work on gene drive, domestically and globally </a:t>
            </a:r>
          </a:p>
          <a:p>
            <a:endParaRPr lang="en-GB" sz="2100" dirty="0"/>
          </a:p>
          <a:p>
            <a:r>
              <a:rPr lang="en-GB" sz="2100" dirty="0"/>
              <a:t>Conduct semi-structured face-to-face interviews with selected Ugandan stakeholders e.g. public health officials, regulators, policy makers, community and civil society groups to explore range of risks/ impacts relevant to Ugandans. </a:t>
            </a:r>
          </a:p>
          <a:p>
            <a:endParaRPr lang="en-GB" sz="2100" dirty="0"/>
          </a:p>
          <a:p>
            <a:r>
              <a:rPr lang="en-GB" sz="2100" dirty="0"/>
              <a:t>Include persons working directly with gene drive, Ugandan scientists promoting gene drive Ugandan scientists opposed to gene drive, professionals living outside Uganda but write about gene drive developments in Uganda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711884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896</TotalTime>
  <Words>1111</Words>
  <Application>Microsoft Office PowerPoint</Application>
  <PresentationFormat>Custom</PresentationFormat>
  <Paragraphs>163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Crop</vt:lpstr>
      <vt:lpstr>Co-developing risk assessments in gene drive</vt:lpstr>
      <vt:lpstr>Project team</vt:lpstr>
      <vt:lpstr>Introduction </vt:lpstr>
      <vt:lpstr>Gene drive technology in Uganda </vt:lpstr>
      <vt:lpstr>Requirements for gene drive </vt:lpstr>
      <vt:lpstr>The Problem </vt:lpstr>
      <vt:lpstr>Objectives of our study  </vt:lpstr>
      <vt:lpstr>Theoretical framework </vt:lpstr>
      <vt:lpstr>Work plan   </vt:lpstr>
      <vt:lpstr>The interview process </vt:lpstr>
      <vt:lpstr>The interview experience   </vt:lpstr>
      <vt:lpstr>Outputs  </vt:lpstr>
      <vt:lpstr>Key themes emerging from the data </vt:lpstr>
      <vt:lpstr>References </vt:lpstr>
      <vt:lpstr>Slide 15</vt:lpstr>
      <vt:lpstr>Thank You 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Co-developing risk assessments in gene drive</dc:title>
  <dc:creator>Tibasaaga, Anita (FAOUG)</dc:creator>
  <cp:lastModifiedBy>hasifa kabejja</cp:lastModifiedBy>
  <cp:revision>32</cp:revision>
  <dcterms:created xsi:type="dcterms:W3CDTF">2021-05-14T18:16:39Z</dcterms:created>
  <dcterms:modified xsi:type="dcterms:W3CDTF">2021-05-20T15:10:11Z</dcterms:modified>
</cp:coreProperties>
</file>