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96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69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7257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2671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1632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5072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672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960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04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196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09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35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443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497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656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969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69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2C5FF6-15A9-4BF3-A1B4-59B1E76C4B21}" type="datetimeFigureOut">
              <a:rPr lang="en-GB" smtClean="0"/>
              <a:pPr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0BBB1C-8160-4200-AB27-FF94DBB203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18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70A240-8C11-410C-BB52-1C7988D49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6086" y="1111347"/>
            <a:ext cx="9397218" cy="3798277"/>
          </a:xfrm>
        </p:spPr>
        <p:txBody>
          <a:bodyPr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MAKERERE UNIVERITY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COLLEGE OF HUMANITIES AND SOCIAL SCIENCES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HEADS OF DEPARTMENTS WORKSHOP ORGANIZED BY 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CERTL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THEME: OPERATION OF DEPARTMENT EXAMINATION </a:t>
            </a:r>
            <a:r>
              <a:rPr lang="en-U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PROCESS,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EXAMINATION MALPRACTICE AND IRREGULARITIES</a:t>
            </a:r>
            <a:endParaRPr lang="en-GB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29C7253-B492-4AA9-94E7-E425D16D1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6086" y="5500672"/>
            <a:ext cx="9397218" cy="68207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Presented by:      JOANNA KAYAGA 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193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6E7217-B6D4-4F0F-8D98-A9DD31364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287" y="1643416"/>
            <a:ext cx="10809026" cy="31242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4800" dirty="0" smtClean="0"/>
              <a:t>On behalf of the CHUSS Academic Registrar’s Office,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4800" dirty="0" smtClean="0"/>
              <a:t>Thank you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xmlns="" val="4181913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69FE5-47B5-42ED-9B72-443056F2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450377"/>
            <a:ext cx="10018713" cy="5936356"/>
          </a:xfrm>
        </p:spPr>
        <p:txBody>
          <a:bodyPr anchor="t">
            <a:normAutofit fontScale="92500" lnSpcReduction="10000"/>
          </a:bodyPr>
          <a:lstStyle/>
          <a:p>
            <a:pPr marL="0" marR="0" algn="just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olleges Registrars are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representatives of the Academic Registrar. </a:t>
            </a:r>
            <a:r>
              <a:rPr lang="en-US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 guide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and staff in particular academic units on academic rules, regulations and policies and also maintain up-dated records on all the academic students registered in the academic </a:t>
            </a:r>
            <a:r>
              <a:rPr lang="en-US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hemes to guide the discussion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</a:rPr>
              <a:t>Students Orientation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</a:rPr>
              <a:t>Student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liaison </a:t>
            </a:r>
            <a:endParaRPr lang="en-US" sz="2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Arial" panose="020B0604020202020204" pitchFamily="34" charset="0"/>
                <a:ea typeface="Calibri" panose="020F0502020204030204" pitchFamily="34" charset="0"/>
              </a:rPr>
              <a:t>Operation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 Departments and examination </a:t>
            </a:r>
            <a:r>
              <a:rPr lang="en-US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processes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Examination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Malpractices and </a:t>
            </a:r>
            <a:r>
              <a:rPr lang="en-US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Irregularities.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xmlns="" val="334045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2AE436-B1C2-417D-847B-074DD84A6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520505"/>
            <a:ext cx="10018713" cy="5270695"/>
          </a:xfrm>
        </p:spPr>
        <p:txBody>
          <a:bodyPr anchor="t">
            <a:no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 One:	Students 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Orientation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First year students (Freshers) are by tradition given an acclimatization period of normally one week which is referred to as the orientation 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week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 two:	Student 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students interact with the Academic staff through the teaching and learning processes. Student leaders are elected 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and administer the students activities during their stay at the main 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189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4A38B2-B714-4D1D-8431-B9C225C7C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23557"/>
            <a:ext cx="10318484" cy="6231988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 </a:t>
            </a: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three:	Operation of Departments and examination processes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Examinations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be University examinations as a mode of assessment. </a:t>
            </a: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normally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at the end of every semester </a:t>
            </a:r>
            <a:r>
              <a:rPr 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contribute 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maximum of 70% of the total.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Course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rogressive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Assessment </a:t>
            </a: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contribute 30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and not more than 40% of the total marks.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Shall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 of at least one test (1) and (1) homework/take home assignment or two (2) tests per course.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Graduate 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– Coursework and Dissertation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B – Extended coursework and Project Report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C -  Course and Comprehensive Examination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 – Thesis only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04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2013"/>
            <a:ext cx="10018713" cy="5559188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The role of the Department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Each </a:t>
            </a:r>
            <a:r>
              <a:rPr lang="en-GB" dirty="0"/>
              <a:t>department shall </a:t>
            </a:r>
            <a:r>
              <a:rPr lang="en-GB" dirty="0" smtClean="0"/>
              <a:t>be subject to;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Deal </a:t>
            </a:r>
            <a:r>
              <a:rPr lang="en-GB" dirty="0"/>
              <a:t>with its own academic or administrative matters.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Propose </a:t>
            </a:r>
            <a:r>
              <a:rPr lang="en-GB" dirty="0"/>
              <a:t>study plans and academic decisions to the Dean or Director for approval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Assign </a:t>
            </a:r>
            <a:r>
              <a:rPr lang="en-GB" dirty="0"/>
              <a:t>its members to particular curriculum courses, lecturers, seminars and workshops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Examination </a:t>
            </a:r>
            <a:r>
              <a:rPr lang="en-GB" b="1" dirty="0"/>
              <a:t>Processing </a:t>
            </a:r>
          </a:p>
          <a:p>
            <a:r>
              <a:rPr lang="en-GB" dirty="0" smtClean="0"/>
              <a:t>Approval </a:t>
            </a:r>
            <a:r>
              <a:rPr lang="en-GB" dirty="0"/>
              <a:t>of Examination Results </a:t>
            </a:r>
            <a:endParaRPr lang="en-GB" dirty="0" smtClean="0"/>
          </a:p>
          <a:p>
            <a:r>
              <a:rPr lang="en-US" dirty="0"/>
              <a:t>Displaying Provisional Results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827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4BFA9-BAEC-4D5E-8103-CFDE7B0F0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54841"/>
            <a:ext cx="10018713" cy="6144433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b="1" dirty="0"/>
              <a:t>Theme 4: 	Examination malpractices and irregularities Offences </a:t>
            </a:r>
            <a:r>
              <a:rPr lang="en-US" b="1" dirty="0"/>
              <a:t>Committed by Candidates/Students</a:t>
            </a:r>
          </a:p>
          <a:p>
            <a:r>
              <a:rPr lang="en-US" sz="2000" dirty="0" smtClean="0"/>
              <a:t>Malpractices </a:t>
            </a:r>
            <a:r>
              <a:rPr lang="en-US" sz="2000" dirty="0"/>
              <a:t>in relation to coursework</a:t>
            </a:r>
          </a:p>
          <a:p>
            <a:r>
              <a:rPr lang="en-US" sz="2000" dirty="0" smtClean="0"/>
              <a:t>Fraud </a:t>
            </a:r>
            <a:r>
              <a:rPr lang="en-US" sz="2000" dirty="0"/>
              <a:t>in relation to course work</a:t>
            </a:r>
          </a:p>
          <a:p>
            <a:r>
              <a:rPr lang="en-US" sz="2000" dirty="0" smtClean="0"/>
              <a:t>Malpractice </a:t>
            </a:r>
            <a:r>
              <a:rPr lang="en-US" sz="2000" dirty="0"/>
              <a:t>in the conduct of examination</a:t>
            </a:r>
          </a:p>
          <a:p>
            <a:r>
              <a:rPr lang="en-US" sz="2000" dirty="0" smtClean="0"/>
              <a:t>Cheating </a:t>
            </a:r>
            <a:r>
              <a:rPr lang="en-US" sz="2000" dirty="0"/>
              <a:t>in an examination </a:t>
            </a:r>
          </a:p>
          <a:p>
            <a:r>
              <a:rPr lang="en-US" sz="2000" dirty="0" smtClean="0"/>
              <a:t>Fraud </a:t>
            </a:r>
            <a:r>
              <a:rPr lang="en-US" sz="2000" dirty="0"/>
              <a:t>in examination and examination results</a:t>
            </a:r>
          </a:p>
          <a:p>
            <a:r>
              <a:rPr lang="en-US" sz="2000" dirty="0" smtClean="0"/>
              <a:t>Offences </a:t>
            </a:r>
            <a:r>
              <a:rPr lang="en-US" sz="2000" dirty="0"/>
              <a:t>relating to the conduct of irregularities hearing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b="1" dirty="0"/>
              <a:t>Procedure for Hearing the Examination Malpractice Cases</a:t>
            </a: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Pre-Hearing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Hearing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Post-Hearing</a:t>
            </a:r>
          </a:p>
          <a:p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Appeal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133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594F3C-7C6D-4490-BE68-14C039E4C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23557"/>
            <a:ext cx="10018713" cy="5467643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 4.1: 	Examination malpractices and irregularities Offences Committed by Academic Staff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257675" algn="l"/>
              </a:tabLst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Examination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Leakages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257675" algn="l"/>
              </a:tabLst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Negligent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Invigilation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257675" algn="l"/>
              </a:tabLst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Refusal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Invigilate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4257675" algn="l"/>
              </a:tabLst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Internal Examiners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Fraud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the Examination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277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3EF4D8-B6FA-45A2-8E54-5A3A31701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027" y="272955"/>
            <a:ext cx="9837996" cy="6428096"/>
          </a:xfrm>
        </p:spPr>
        <p:txBody>
          <a:bodyPr anchor="t">
            <a:normAutofit/>
          </a:bodyPr>
          <a:lstStyle/>
          <a:p>
            <a:pPr marL="0" marR="0" lvl="0" indent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257675" algn="l"/>
              </a:tabLs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Policies in our day-to-day operations 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257675" algn="l"/>
              </a:tabLst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Withdrawal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stay-put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Reinstatement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Deferred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examination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Retake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Remarking of failed course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Conceded 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082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2F4AD0-282C-424C-A99D-6FA211F75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86603"/>
            <a:ext cx="10211821" cy="6373504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  <a:endParaRPr lang="en-US" sz="2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 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numbers of students </a:t>
            </a: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 impacted the 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marking within the set deadlines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Posting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results online as well as displaying on the </a:t>
            </a:r>
            <a:r>
              <a:rPr lang="en-US" sz="2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notice-boards has slowed the process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staffing and 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resources </a:t>
            </a:r>
            <a:endParaRPr lang="en-US" sz="23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 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 is reducing  </a:t>
            </a:r>
            <a:endParaRPr lang="en-US" sz="23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Break-down 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 opened 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ground to defaulters </a:t>
            </a:r>
            <a:endParaRPr lang="en-US" sz="23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</a:t>
            </a:r>
            <a:endParaRPr lang="en-US" sz="23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examinations and </a:t>
            </a: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for more </a:t>
            </a: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to improve on our service </a:t>
            </a: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xmlns="" val="320598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161</TotalTime>
  <Words>229</Words>
  <Application>Microsoft Office PowerPoint</Application>
  <PresentationFormat>Custom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Parallax</vt:lpstr>
      <vt:lpstr>MAKERERE UNIVERITY COLLEGE OF HUMANITIES AND SOCIAL SCIENCES   HEADS OF DEPARTMENTS WORKSHOP ORGANIZED BY CERTL    THEME: OPERATION OF DEPARTMENT EXAMINATION PROCESS, AND EXAMINATION MALPRACTICE AND IRREGULARITIES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MAKERERE UNIVERITY COLLEGE OF HUMANITIES AND SOCIAL SCIENCES   HEADS OF DEPARTMENTS WORKSHOP ORGANIZED BY CHUSS CERTL    THEME: OPERATION OF DEPARTMENT EXAMINATION PROCESS AND EXAMINATION MALPRACTICE AND IRREGULARITIES</dc:title>
  <dc:creator>Farouk Lule</dc:creator>
  <cp:lastModifiedBy>hasifa kabejja</cp:lastModifiedBy>
  <cp:revision>18</cp:revision>
  <dcterms:created xsi:type="dcterms:W3CDTF">2021-03-24T01:38:26Z</dcterms:created>
  <dcterms:modified xsi:type="dcterms:W3CDTF">2021-03-25T10:16:04Z</dcterms:modified>
</cp:coreProperties>
</file>