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69" r:id="rId2"/>
    <p:sldId id="388" r:id="rId3"/>
    <p:sldId id="470" r:id="rId4"/>
    <p:sldId id="386" r:id="rId5"/>
    <p:sldId id="372" r:id="rId6"/>
    <p:sldId id="373" r:id="rId7"/>
    <p:sldId id="369" r:id="rId8"/>
    <p:sldId id="391" r:id="rId9"/>
    <p:sldId id="276" r:id="rId10"/>
    <p:sldId id="288" r:id="rId11"/>
    <p:sldId id="315" r:id="rId12"/>
    <p:sldId id="476" r:id="rId13"/>
    <p:sldId id="436" r:id="rId14"/>
    <p:sldId id="438" r:id="rId15"/>
    <p:sldId id="366" r:id="rId16"/>
    <p:sldId id="440" r:id="rId17"/>
    <p:sldId id="437" r:id="rId18"/>
    <p:sldId id="479" r:id="rId19"/>
    <p:sldId id="478" r:id="rId20"/>
    <p:sldId id="471" r:id="rId21"/>
    <p:sldId id="472" r:id="rId22"/>
    <p:sldId id="473" r:id="rId23"/>
    <p:sldId id="4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1" autoAdjust="0"/>
    <p:restoredTop sz="94660"/>
  </p:normalViewPr>
  <p:slideViewPr>
    <p:cSldViewPr snapToGrid="0">
      <p:cViewPr varScale="1">
        <p:scale>
          <a:sx n="73" d="100"/>
          <a:sy n="73" d="100"/>
        </p:scale>
        <p:origin x="7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e\Dropbox\ARUA\Mauritius\STATISTICS%20FOR%20THE%20COHORT%20II%20Copy%2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arahssali\Library\CloudStorage\Dropbox\SCaRPE-Africa\litsynthesis\Eseri%20Synthesis%20Final%20Screening.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en-US" sz="3200" b="1" dirty="0"/>
              <a:t>ECR by University</a:t>
            </a:r>
          </a:p>
        </c:rich>
      </c:tx>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CF-4E39-90F3-EE7792B54D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CF-4E39-90F3-EE7792B54D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CF-4E39-90F3-EE7792B54D7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4CF-4E39-90F3-EE7792B54D7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4CF-4E39-90F3-EE7792B54D7D}"/>
              </c:ext>
            </c:extLst>
          </c:dPt>
          <c:dPt>
            <c:idx val="5"/>
            <c:bubble3D val="0"/>
            <c:explosion val="10"/>
            <c:spPr>
              <a:solidFill>
                <a:schemeClr val="accent6"/>
              </a:solidFill>
              <a:ln w="19050">
                <a:solidFill>
                  <a:schemeClr val="lt1"/>
                </a:solidFill>
              </a:ln>
              <a:effectLst/>
            </c:spPr>
            <c:extLst>
              <c:ext xmlns:c16="http://schemas.microsoft.com/office/drawing/2014/chart" uri="{C3380CC4-5D6E-409C-BE32-E72D297353CC}">
                <c16:uniqueId val="{0000000B-34CF-4E39-90F3-EE7792B54D7D}"/>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'[STATISTICS FOR THE COHORT II Copy 3.xlsx]Sheet2'!$G$5:$G$10</c:f>
              <c:strCache>
                <c:ptCount val="6"/>
                <c:pt idx="0">
                  <c:v>MAK</c:v>
                </c:pt>
                <c:pt idx="1">
                  <c:v>MOI</c:v>
                </c:pt>
                <c:pt idx="2">
                  <c:v>UWC</c:v>
                </c:pt>
                <c:pt idx="3">
                  <c:v>UI</c:v>
                </c:pt>
                <c:pt idx="4">
                  <c:v>UR</c:v>
                </c:pt>
                <c:pt idx="5">
                  <c:v>Wits</c:v>
                </c:pt>
              </c:strCache>
            </c:strRef>
          </c:cat>
          <c:val>
            <c:numRef>
              <c:f>'[STATISTICS FOR THE COHORT II Copy 3.xlsx]Sheet2'!$H$5:$H$10</c:f>
              <c:numCache>
                <c:formatCode>General</c:formatCode>
                <c:ptCount val="6"/>
                <c:pt idx="0">
                  <c:v>4</c:v>
                </c:pt>
                <c:pt idx="1">
                  <c:v>3</c:v>
                </c:pt>
                <c:pt idx="2">
                  <c:v>3</c:v>
                </c:pt>
                <c:pt idx="3">
                  <c:v>4</c:v>
                </c:pt>
                <c:pt idx="4">
                  <c:v>3</c:v>
                </c:pt>
                <c:pt idx="5">
                  <c:v>1</c:v>
                </c:pt>
              </c:numCache>
            </c:numRef>
          </c:val>
          <c:extLst>
            <c:ext xmlns:c16="http://schemas.microsoft.com/office/drawing/2014/chart" uri="{C3380CC4-5D6E-409C-BE32-E72D297353CC}">
              <c16:uniqueId val="{0000000C-34CF-4E39-90F3-EE7792B54D7D}"/>
            </c:ext>
          </c:extLst>
        </c:ser>
        <c:dLbls>
          <c:showLegendKey val="0"/>
          <c:showVal val="1"/>
          <c:showCatName val="0"/>
          <c:showSerName val="0"/>
          <c:showPercent val="0"/>
          <c:showBubbleSize val="0"/>
          <c:showLeaderLines val="1"/>
        </c:dLbls>
        <c:firstSliceAng val="54"/>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baseline="0">
                <a:solidFill>
                  <a:schemeClr val="dk1">
                    <a:lumMod val="75000"/>
                    <a:lumOff val="25000"/>
                  </a:schemeClr>
                </a:solidFill>
                <a:latin typeface="+mn-lt"/>
                <a:ea typeface="+mn-ea"/>
                <a:cs typeface="+mn-cs"/>
              </a:defRPr>
            </a:pPr>
            <a:r>
              <a:rPr lang="en-US" sz="4000" dirty="0"/>
              <a:t>Publications</a:t>
            </a:r>
          </a:p>
        </c:rich>
      </c:tx>
      <c:layout>
        <c:manualLayout>
          <c:xMode val="edge"/>
          <c:yMode val="edge"/>
          <c:x val="0.33107459912840737"/>
          <c:y val="0"/>
        </c:manualLayout>
      </c:layout>
      <c:overlay val="0"/>
      <c:spPr>
        <a:noFill/>
        <a:ln>
          <a:noFill/>
        </a:ln>
        <a:effectLst/>
      </c:spPr>
      <c:txPr>
        <a:bodyPr rot="0" spcFirstLastPara="1" vertOverflow="ellipsis" vert="horz" wrap="square" anchor="ctr" anchorCtr="1"/>
        <a:lstStyle/>
        <a:p>
          <a:pPr>
            <a:defRPr sz="4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v>Field2</c:v>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Sheet2!$B$6:$B$26</c:f>
              <c:numCache>
                <c:formatCode>General</c:formatCode>
                <c:ptCount val="21"/>
                <c:pt idx="0">
                  <c:v>1998</c:v>
                </c:pt>
                <c:pt idx="1">
                  <c:v>2001</c:v>
                </c:pt>
                <c:pt idx="2">
                  <c:v>2002</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Sheet2!$C$6:$C$26</c:f>
              <c:numCache>
                <c:formatCode>General</c:formatCode>
                <c:ptCount val="21"/>
                <c:pt idx="0">
                  <c:v>1</c:v>
                </c:pt>
                <c:pt idx="1">
                  <c:v>3</c:v>
                </c:pt>
                <c:pt idx="2">
                  <c:v>2</c:v>
                </c:pt>
                <c:pt idx="3">
                  <c:v>4</c:v>
                </c:pt>
                <c:pt idx="4">
                  <c:v>2</c:v>
                </c:pt>
                <c:pt idx="5">
                  <c:v>2</c:v>
                </c:pt>
                <c:pt idx="6">
                  <c:v>4</c:v>
                </c:pt>
                <c:pt idx="7">
                  <c:v>2</c:v>
                </c:pt>
                <c:pt idx="8">
                  <c:v>10</c:v>
                </c:pt>
                <c:pt idx="9">
                  <c:v>3</c:v>
                </c:pt>
                <c:pt idx="10">
                  <c:v>9</c:v>
                </c:pt>
                <c:pt idx="11">
                  <c:v>9</c:v>
                </c:pt>
                <c:pt idx="12">
                  <c:v>7</c:v>
                </c:pt>
                <c:pt idx="13">
                  <c:v>3</c:v>
                </c:pt>
                <c:pt idx="14">
                  <c:v>7</c:v>
                </c:pt>
                <c:pt idx="15">
                  <c:v>9</c:v>
                </c:pt>
                <c:pt idx="16">
                  <c:v>10</c:v>
                </c:pt>
                <c:pt idx="17">
                  <c:v>8</c:v>
                </c:pt>
                <c:pt idx="18">
                  <c:v>14</c:v>
                </c:pt>
                <c:pt idx="19">
                  <c:v>21</c:v>
                </c:pt>
                <c:pt idx="20">
                  <c:v>15</c:v>
                </c:pt>
              </c:numCache>
            </c:numRef>
          </c:val>
          <c:smooth val="0"/>
          <c:extLst>
            <c:ext xmlns:c16="http://schemas.microsoft.com/office/drawing/2014/chart" uri="{C3380CC4-5D6E-409C-BE32-E72D297353CC}">
              <c16:uniqueId val="{00000000-9AE8-0446-BA48-C3C96FB82E47}"/>
            </c:ext>
          </c:extLst>
        </c:ser>
        <c:dLbls>
          <c:dLblPos val="ctr"/>
          <c:showLegendKey val="0"/>
          <c:showVal val="1"/>
          <c:showCatName val="0"/>
          <c:showSerName val="0"/>
          <c:showPercent val="0"/>
          <c:showBubbleSize val="0"/>
        </c:dLbls>
        <c:marker val="1"/>
        <c:smooth val="0"/>
        <c:axId val="761552864"/>
        <c:axId val="904623136"/>
      </c:lineChart>
      <c:catAx>
        <c:axId val="76155286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dirty="0"/>
                  <a:t>Year of Publication</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904623136"/>
        <c:crosses val="autoZero"/>
        <c:auto val="1"/>
        <c:lblAlgn val="ctr"/>
        <c:lblOffset val="100"/>
        <c:noMultiLvlLbl val="0"/>
      </c:catAx>
      <c:valAx>
        <c:axId val="9046231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a:t>Frequency</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crossAx val="76155286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21FC8-F315-49F6-B129-592E4D3898DC}"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048A58B9-A2C7-48E0-9738-A1E5CA6B9C56}">
      <dgm:prSet custT="1"/>
      <dgm:spPr/>
      <dgm:t>
        <a:bodyPr/>
        <a:lstStyle/>
        <a:p>
          <a:r>
            <a:rPr lang="en-US" sz="2400" b="1" u="sng" dirty="0"/>
            <a:t>Research: </a:t>
          </a:r>
          <a:r>
            <a:rPr lang="en-US" sz="2400" dirty="0"/>
            <a:t>To conduct locally grounded research and theorizing on shifting notions of motherhood and fatherhood in Africa. </a:t>
          </a:r>
        </a:p>
      </dgm:t>
    </dgm:pt>
    <dgm:pt modelId="{85347F96-1387-4FBE-B6E8-774CB325573B}" type="parTrans" cxnId="{BC8993E1-08F7-4A77-92F9-B3877F67AFEF}">
      <dgm:prSet/>
      <dgm:spPr/>
      <dgm:t>
        <a:bodyPr/>
        <a:lstStyle/>
        <a:p>
          <a:endParaRPr lang="en-US" sz="2400"/>
        </a:p>
      </dgm:t>
    </dgm:pt>
    <dgm:pt modelId="{68DFDE7E-0A03-4155-B593-AFA7AF15671A}" type="sibTrans" cxnId="{BC8993E1-08F7-4A77-92F9-B3877F67AFEF}">
      <dgm:prSet/>
      <dgm:spPr/>
      <dgm:t>
        <a:bodyPr/>
        <a:lstStyle/>
        <a:p>
          <a:endParaRPr lang="en-US" sz="2400"/>
        </a:p>
      </dgm:t>
    </dgm:pt>
    <dgm:pt modelId="{CEBD4E77-648B-4A54-ACB5-23A91D720F16}">
      <dgm:prSet custT="1"/>
      <dgm:spPr/>
      <dgm:t>
        <a:bodyPr/>
        <a:lstStyle/>
        <a:p>
          <a:r>
            <a:rPr lang="en-US" sz="2400" b="1" u="sng" dirty="0"/>
            <a:t>Capacity Building &amp; Strengthening: </a:t>
          </a:r>
          <a:r>
            <a:rPr lang="en-US" sz="2400" dirty="0"/>
            <a:t>To contribute to a pool of highly qualified researchers in the research area.  </a:t>
          </a:r>
        </a:p>
      </dgm:t>
    </dgm:pt>
    <dgm:pt modelId="{142BC21C-CB9D-463D-B481-79A3A821F5AA}" type="parTrans" cxnId="{485197CB-64C1-41EB-B195-13F020C8508D}">
      <dgm:prSet/>
      <dgm:spPr/>
      <dgm:t>
        <a:bodyPr/>
        <a:lstStyle/>
        <a:p>
          <a:endParaRPr lang="en-US" sz="2400"/>
        </a:p>
      </dgm:t>
    </dgm:pt>
    <dgm:pt modelId="{358F9B9D-02ED-46EC-B7D4-529B184702AB}" type="sibTrans" cxnId="{485197CB-64C1-41EB-B195-13F020C8508D}">
      <dgm:prSet/>
      <dgm:spPr/>
      <dgm:t>
        <a:bodyPr/>
        <a:lstStyle/>
        <a:p>
          <a:endParaRPr lang="en-US" sz="2400"/>
        </a:p>
      </dgm:t>
    </dgm:pt>
    <dgm:pt modelId="{FA599693-8130-4942-A543-366CD47AF626}">
      <dgm:prSet custT="1"/>
      <dgm:spPr/>
      <dgm:t>
        <a:bodyPr/>
        <a:lstStyle/>
        <a:p>
          <a:r>
            <a:rPr lang="en-US" sz="2400" b="1" u="sng" dirty="0"/>
            <a:t>Collaboration and Partnerships: </a:t>
          </a:r>
          <a:r>
            <a:rPr lang="en-US" sz="2400" dirty="0"/>
            <a:t>To build an intellectual community of interdisciplinary scholars from collaborating universities </a:t>
          </a:r>
        </a:p>
      </dgm:t>
    </dgm:pt>
    <dgm:pt modelId="{B79E02F7-8F6F-46C4-97B2-6B9C03B9766F}" type="parTrans" cxnId="{76948DCF-4A21-422F-BB97-4D97673DD0A8}">
      <dgm:prSet/>
      <dgm:spPr/>
      <dgm:t>
        <a:bodyPr/>
        <a:lstStyle/>
        <a:p>
          <a:endParaRPr lang="en-US" sz="2400"/>
        </a:p>
      </dgm:t>
    </dgm:pt>
    <dgm:pt modelId="{A11AC899-DF77-43C1-8C74-94B806D78EA8}" type="sibTrans" cxnId="{76948DCF-4A21-422F-BB97-4D97673DD0A8}">
      <dgm:prSet/>
      <dgm:spPr/>
      <dgm:t>
        <a:bodyPr/>
        <a:lstStyle/>
        <a:p>
          <a:endParaRPr lang="en-US" sz="2400"/>
        </a:p>
      </dgm:t>
    </dgm:pt>
    <dgm:pt modelId="{1430E886-A709-4AD6-8F1E-96CE8B9ABE77}">
      <dgm:prSet custT="1"/>
      <dgm:spPr/>
      <dgm:t>
        <a:bodyPr/>
        <a:lstStyle/>
        <a:p>
          <a:r>
            <a:rPr lang="en-US" sz="2400" b="1" u="sng" dirty="0"/>
            <a:t>Embedding: </a:t>
          </a:r>
        </a:p>
        <a:p>
          <a:r>
            <a:rPr lang="en-US" sz="2400" dirty="0"/>
            <a:t>To embed our research findings within the work of the academic and non-academic communities </a:t>
          </a:r>
        </a:p>
      </dgm:t>
    </dgm:pt>
    <dgm:pt modelId="{AA40FCDF-6840-49E4-904D-E38633BD0356}" type="parTrans" cxnId="{5C88B4E6-CDAE-402D-8A0F-C3A73D1ACE98}">
      <dgm:prSet/>
      <dgm:spPr/>
      <dgm:t>
        <a:bodyPr/>
        <a:lstStyle/>
        <a:p>
          <a:endParaRPr lang="en-US" sz="2400"/>
        </a:p>
      </dgm:t>
    </dgm:pt>
    <dgm:pt modelId="{9F95E76F-B6F1-44AE-A19E-6D49391C8D2B}" type="sibTrans" cxnId="{5C88B4E6-CDAE-402D-8A0F-C3A73D1ACE98}">
      <dgm:prSet/>
      <dgm:spPr/>
      <dgm:t>
        <a:bodyPr/>
        <a:lstStyle/>
        <a:p>
          <a:endParaRPr lang="en-US" sz="2400"/>
        </a:p>
      </dgm:t>
    </dgm:pt>
    <dgm:pt modelId="{645F6ABB-65F7-954E-8990-59EE51449365}" type="pres">
      <dgm:prSet presAssocID="{2AC21FC8-F315-49F6-B129-592E4D3898DC}" presName="matrix" presStyleCnt="0">
        <dgm:presLayoutVars>
          <dgm:chMax val="1"/>
          <dgm:dir/>
          <dgm:resizeHandles val="exact"/>
        </dgm:presLayoutVars>
      </dgm:prSet>
      <dgm:spPr/>
      <dgm:t>
        <a:bodyPr/>
        <a:lstStyle/>
        <a:p>
          <a:endParaRPr lang="en-US"/>
        </a:p>
      </dgm:t>
    </dgm:pt>
    <dgm:pt modelId="{DF107DF5-D060-6647-B7E6-4D23ADC43D47}" type="pres">
      <dgm:prSet presAssocID="{2AC21FC8-F315-49F6-B129-592E4D3898DC}" presName="diamond" presStyleLbl="bgShp" presStyleIdx="0" presStyleCnt="1"/>
      <dgm:spPr/>
    </dgm:pt>
    <dgm:pt modelId="{78B5FA48-B365-B445-9010-8B349DF706CF}" type="pres">
      <dgm:prSet presAssocID="{2AC21FC8-F315-49F6-B129-592E4D3898DC}" presName="quad1" presStyleLbl="node1" presStyleIdx="0" presStyleCnt="4" custScaleX="130468" custScaleY="123246" custLinFactNeighborX="-17493" custLinFactNeighborY="-9781">
        <dgm:presLayoutVars>
          <dgm:chMax val="0"/>
          <dgm:chPref val="0"/>
          <dgm:bulletEnabled val="1"/>
        </dgm:presLayoutVars>
      </dgm:prSet>
      <dgm:spPr/>
      <dgm:t>
        <a:bodyPr/>
        <a:lstStyle/>
        <a:p>
          <a:endParaRPr lang="en-US"/>
        </a:p>
      </dgm:t>
    </dgm:pt>
    <dgm:pt modelId="{4F575F09-F2AF-1145-A928-E9B4EE2BD4F5}" type="pres">
      <dgm:prSet presAssocID="{2AC21FC8-F315-49F6-B129-592E4D3898DC}" presName="quad2" presStyleLbl="node1" presStyleIdx="1" presStyleCnt="4" custScaleX="119956" custScaleY="118074" custLinFactNeighborX="18601" custLinFactNeighborY="-12367">
        <dgm:presLayoutVars>
          <dgm:chMax val="0"/>
          <dgm:chPref val="0"/>
          <dgm:bulletEnabled val="1"/>
        </dgm:presLayoutVars>
      </dgm:prSet>
      <dgm:spPr/>
      <dgm:t>
        <a:bodyPr/>
        <a:lstStyle/>
        <a:p>
          <a:endParaRPr lang="en-US"/>
        </a:p>
      </dgm:t>
    </dgm:pt>
    <dgm:pt modelId="{783CA412-C6E6-A042-9588-4E1A1B29633B}" type="pres">
      <dgm:prSet presAssocID="{2AC21FC8-F315-49F6-B129-592E4D3898DC}" presName="quad3" presStyleLbl="node1" presStyleIdx="2" presStyleCnt="4" custScaleX="126725" custScaleY="128108" custLinFactNeighborX="-18651" custLinFactNeighborY="10305">
        <dgm:presLayoutVars>
          <dgm:chMax val="0"/>
          <dgm:chPref val="0"/>
          <dgm:bulletEnabled val="1"/>
        </dgm:presLayoutVars>
      </dgm:prSet>
      <dgm:spPr/>
      <dgm:t>
        <a:bodyPr/>
        <a:lstStyle/>
        <a:p>
          <a:endParaRPr lang="en-US"/>
        </a:p>
      </dgm:t>
    </dgm:pt>
    <dgm:pt modelId="{F4E58586-1F88-7A49-8C05-E9C9BC8919AF}" type="pres">
      <dgm:prSet presAssocID="{2AC21FC8-F315-49F6-B129-592E4D3898DC}" presName="quad4" presStyleLbl="node1" presStyleIdx="3" presStyleCnt="4" custScaleX="125116" custScaleY="134645" custLinFactNeighborX="18228" custLinFactNeighborY="13378">
        <dgm:presLayoutVars>
          <dgm:chMax val="0"/>
          <dgm:chPref val="0"/>
          <dgm:bulletEnabled val="1"/>
        </dgm:presLayoutVars>
      </dgm:prSet>
      <dgm:spPr/>
      <dgm:t>
        <a:bodyPr/>
        <a:lstStyle/>
        <a:p>
          <a:endParaRPr lang="en-US"/>
        </a:p>
      </dgm:t>
    </dgm:pt>
  </dgm:ptLst>
  <dgm:cxnLst>
    <dgm:cxn modelId="{B86F9D9F-0592-D141-AF3A-8036474049CE}" type="presOf" srcId="{CEBD4E77-648B-4A54-ACB5-23A91D720F16}" destId="{4F575F09-F2AF-1145-A928-E9B4EE2BD4F5}" srcOrd="0" destOrd="0" presId="urn:microsoft.com/office/officeart/2005/8/layout/matrix3"/>
    <dgm:cxn modelId="{E7292F2D-C4E7-2C44-BED5-DD3DAF22C0CE}" type="presOf" srcId="{FA599693-8130-4942-A543-366CD47AF626}" destId="{783CA412-C6E6-A042-9588-4E1A1B29633B}" srcOrd="0" destOrd="0" presId="urn:microsoft.com/office/officeart/2005/8/layout/matrix3"/>
    <dgm:cxn modelId="{BC8993E1-08F7-4A77-92F9-B3877F67AFEF}" srcId="{2AC21FC8-F315-49F6-B129-592E4D3898DC}" destId="{048A58B9-A2C7-48E0-9738-A1E5CA6B9C56}" srcOrd="0" destOrd="0" parTransId="{85347F96-1387-4FBE-B6E8-774CB325573B}" sibTransId="{68DFDE7E-0A03-4155-B593-AFA7AF15671A}"/>
    <dgm:cxn modelId="{D0523216-BA0B-F249-90A6-F22412E56D34}" type="presOf" srcId="{1430E886-A709-4AD6-8F1E-96CE8B9ABE77}" destId="{F4E58586-1F88-7A49-8C05-E9C9BC8919AF}" srcOrd="0" destOrd="0" presId="urn:microsoft.com/office/officeart/2005/8/layout/matrix3"/>
    <dgm:cxn modelId="{6D0423A8-4240-4C44-AF4A-A96433D506A9}" type="presOf" srcId="{048A58B9-A2C7-48E0-9738-A1E5CA6B9C56}" destId="{78B5FA48-B365-B445-9010-8B349DF706CF}" srcOrd="0" destOrd="0" presId="urn:microsoft.com/office/officeart/2005/8/layout/matrix3"/>
    <dgm:cxn modelId="{485197CB-64C1-41EB-B195-13F020C8508D}" srcId="{2AC21FC8-F315-49F6-B129-592E4D3898DC}" destId="{CEBD4E77-648B-4A54-ACB5-23A91D720F16}" srcOrd="1" destOrd="0" parTransId="{142BC21C-CB9D-463D-B481-79A3A821F5AA}" sibTransId="{358F9B9D-02ED-46EC-B7D4-529B184702AB}"/>
    <dgm:cxn modelId="{5C88B4E6-CDAE-402D-8A0F-C3A73D1ACE98}" srcId="{2AC21FC8-F315-49F6-B129-592E4D3898DC}" destId="{1430E886-A709-4AD6-8F1E-96CE8B9ABE77}" srcOrd="3" destOrd="0" parTransId="{AA40FCDF-6840-49E4-904D-E38633BD0356}" sibTransId="{9F95E76F-B6F1-44AE-A19E-6D49391C8D2B}"/>
    <dgm:cxn modelId="{81CFE948-CD71-5E4F-AE29-7272A109AC05}" type="presOf" srcId="{2AC21FC8-F315-49F6-B129-592E4D3898DC}" destId="{645F6ABB-65F7-954E-8990-59EE51449365}" srcOrd="0" destOrd="0" presId="urn:microsoft.com/office/officeart/2005/8/layout/matrix3"/>
    <dgm:cxn modelId="{76948DCF-4A21-422F-BB97-4D97673DD0A8}" srcId="{2AC21FC8-F315-49F6-B129-592E4D3898DC}" destId="{FA599693-8130-4942-A543-366CD47AF626}" srcOrd="2" destOrd="0" parTransId="{B79E02F7-8F6F-46C4-97B2-6B9C03B9766F}" sibTransId="{A11AC899-DF77-43C1-8C74-94B806D78EA8}"/>
    <dgm:cxn modelId="{D6B7DFC7-131C-184F-A20C-0CE3015B008A}" type="presParOf" srcId="{645F6ABB-65F7-954E-8990-59EE51449365}" destId="{DF107DF5-D060-6647-B7E6-4D23ADC43D47}" srcOrd="0" destOrd="0" presId="urn:microsoft.com/office/officeart/2005/8/layout/matrix3"/>
    <dgm:cxn modelId="{DF61018B-3382-B94C-8578-35D68E28B3DD}" type="presParOf" srcId="{645F6ABB-65F7-954E-8990-59EE51449365}" destId="{78B5FA48-B365-B445-9010-8B349DF706CF}" srcOrd="1" destOrd="0" presId="urn:microsoft.com/office/officeart/2005/8/layout/matrix3"/>
    <dgm:cxn modelId="{4E60752A-B1C8-9044-B094-0D20EDA5152A}" type="presParOf" srcId="{645F6ABB-65F7-954E-8990-59EE51449365}" destId="{4F575F09-F2AF-1145-A928-E9B4EE2BD4F5}" srcOrd="2" destOrd="0" presId="urn:microsoft.com/office/officeart/2005/8/layout/matrix3"/>
    <dgm:cxn modelId="{5B5C4102-C6C0-C14C-AB14-3DA66AEC2BF7}" type="presParOf" srcId="{645F6ABB-65F7-954E-8990-59EE51449365}" destId="{783CA412-C6E6-A042-9588-4E1A1B29633B}" srcOrd="3" destOrd="0" presId="urn:microsoft.com/office/officeart/2005/8/layout/matrix3"/>
    <dgm:cxn modelId="{5399B5A6-6E63-684A-BDB9-054D398EAF24}" type="presParOf" srcId="{645F6ABB-65F7-954E-8990-59EE51449365}" destId="{F4E58586-1F88-7A49-8C05-E9C9BC8919A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697D52-5D81-4D5A-AF01-03BE32CBDF8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AE656E9-B493-4D28-86E1-D8AF4485C388}">
      <dgm:prSet/>
      <dgm:spPr/>
      <dgm:t>
        <a:bodyPr/>
        <a:lstStyle/>
        <a:p>
          <a:r>
            <a:rPr lang="en-US" dirty="0"/>
            <a:t>05 Country systematic review reports.</a:t>
          </a:r>
        </a:p>
      </dgm:t>
    </dgm:pt>
    <dgm:pt modelId="{60F5E6D0-59DA-4EFE-88B5-1D18AC06D5BD}" type="parTrans" cxnId="{AA8FB3AC-596C-4E52-9195-807D99881E04}">
      <dgm:prSet/>
      <dgm:spPr/>
      <dgm:t>
        <a:bodyPr/>
        <a:lstStyle/>
        <a:p>
          <a:endParaRPr lang="en-US"/>
        </a:p>
      </dgm:t>
    </dgm:pt>
    <dgm:pt modelId="{3CFFEF95-F87A-4006-834D-1184F277BF41}" type="sibTrans" cxnId="{AA8FB3AC-596C-4E52-9195-807D99881E04}">
      <dgm:prSet/>
      <dgm:spPr/>
      <dgm:t>
        <a:bodyPr/>
        <a:lstStyle/>
        <a:p>
          <a:endParaRPr lang="en-US"/>
        </a:p>
      </dgm:t>
    </dgm:pt>
    <dgm:pt modelId="{4D80E776-9AAF-4EDA-A197-0FE5186DA97D}">
      <dgm:prSet/>
      <dgm:spPr/>
      <dgm:t>
        <a:bodyPr/>
        <a:lstStyle/>
        <a:p>
          <a:r>
            <a:rPr lang="en-US" dirty="0"/>
            <a:t>18 ECR projects conducted on Motherhood and Fatherhood. </a:t>
          </a:r>
        </a:p>
      </dgm:t>
    </dgm:pt>
    <dgm:pt modelId="{C27EEB4F-D4BB-4B85-AF23-F4E4C1B81CC8}" type="parTrans" cxnId="{FCFEB1CA-C4A0-4EA3-9D3A-99B3CD3F9AD2}">
      <dgm:prSet/>
      <dgm:spPr/>
      <dgm:t>
        <a:bodyPr/>
        <a:lstStyle/>
        <a:p>
          <a:endParaRPr lang="en-US"/>
        </a:p>
      </dgm:t>
    </dgm:pt>
    <dgm:pt modelId="{F43EEC6A-B444-48B3-BB5B-AA6E41276EE9}" type="sibTrans" cxnId="{FCFEB1CA-C4A0-4EA3-9D3A-99B3CD3F9AD2}">
      <dgm:prSet/>
      <dgm:spPr/>
      <dgm:t>
        <a:bodyPr/>
        <a:lstStyle/>
        <a:p>
          <a:endParaRPr lang="en-US"/>
        </a:p>
      </dgm:t>
    </dgm:pt>
    <dgm:pt modelId="{E68A1348-79D6-423F-88AB-BB3135693146}">
      <dgm:prSet/>
      <dgm:spPr/>
      <dgm:t>
        <a:bodyPr/>
        <a:lstStyle/>
        <a:p>
          <a:r>
            <a:rPr lang="en-US" dirty="0"/>
            <a:t>28 Manuscripts developed.</a:t>
          </a:r>
        </a:p>
      </dgm:t>
    </dgm:pt>
    <dgm:pt modelId="{AC97A451-D9D6-4449-A9B5-194C18EBD94C}" type="parTrans" cxnId="{DD58F287-6F12-4B18-9CF1-CEC4D1C16946}">
      <dgm:prSet/>
      <dgm:spPr/>
      <dgm:t>
        <a:bodyPr/>
        <a:lstStyle/>
        <a:p>
          <a:endParaRPr lang="en-US"/>
        </a:p>
      </dgm:t>
    </dgm:pt>
    <dgm:pt modelId="{55881B0C-8CA3-42F0-805D-AA95A59C85CE}" type="sibTrans" cxnId="{DD58F287-6F12-4B18-9CF1-CEC4D1C16946}">
      <dgm:prSet/>
      <dgm:spPr/>
      <dgm:t>
        <a:bodyPr/>
        <a:lstStyle/>
        <a:p>
          <a:endParaRPr lang="en-US"/>
        </a:p>
      </dgm:t>
    </dgm:pt>
    <dgm:pt modelId="{E76F3FED-47A2-7644-A4FF-ABB7E1768B55}" type="pres">
      <dgm:prSet presAssocID="{C8697D52-5D81-4D5A-AF01-03BE32CBDF83}" presName="linear" presStyleCnt="0">
        <dgm:presLayoutVars>
          <dgm:animLvl val="lvl"/>
          <dgm:resizeHandles val="exact"/>
        </dgm:presLayoutVars>
      </dgm:prSet>
      <dgm:spPr/>
      <dgm:t>
        <a:bodyPr/>
        <a:lstStyle/>
        <a:p>
          <a:endParaRPr lang="en-US"/>
        </a:p>
      </dgm:t>
    </dgm:pt>
    <dgm:pt modelId="{B63B4A0D-8A22-CE43-9DAC-1B12E17DEA17}" type="pres">
      <dgm:prSet presAssocID="{DAE656E9-B493-4D28-86E1-D8AF4485C388}" presName="parentText" presStyleLbl="node1" presStyleIdx="0" presStyleCnt="3">
        <dgm:presLayoutVars>
          <dgm:chMax val="0"/>
          <dgm:bulletEnabled val="1"/>
        </dgm:presLayoutVars>
      </dgm:prSet>
      <dgm:spPr/>
      <dgm:t>
        <a:bodyPr/>
        <a:lstStyle/>
        <a:p>
          <a:endParaRPr lang="en-US"/>
        </a:p>
      </dgm:t>
    </dgm:pt>
    <dgm:pt modelId="{38E8F80C-EE81-F042-8BE1-5F763AC5D31E}" type="pres">
      <dgm:prSet presAssocID="{3CFFEF95-F87A-4006-834D-1184F277BF41}" presName="spacer" presStyleCnt="0"/>
      <dgm:spPr/>
    </dgm:pt>
    <dgm:pt modelId="{AFC705A6-FD1E-574E-A033-673AF499DFFA}" type="pres">
      <dgm:prSet presAssocID="{4D80E776-9AAF-4EDA-A197-0FE5186DA97D}" presName="parentText" presStyleLbl="node1" presStyleIdx="1" presStyleCnt="3">
        <dgm:presLayoutVars>
          <dgm:chMax val="0"/>
          <dgm:bulletEnabled val="1"/>
        </dgm:presLayoutVars>
      </dgm:prSet>
      <dgm:spPr/>
      <dgm:t>
        <a:bodyPr/>
        <a:lstStyle/>
        <a:p>
          <a:endParaRPr lang="en-US"/>
        </a:p>
      </dgm:t>
    </dgm:pt>
    <dgm:pt modelId="{A37DBBFE-E8DB-F24F-9085-72103B31AFB9}" type="pres">
      <dgm:prSet presAssocID="{F43EEC6A-B444-48B3-BB5B-AA6E41276EE9}" presName="spacer" presStyleCnt="0"/>
      <dgm:spPr/>
    </dgm:pt>
    <dgm:pt modelId="{D67F2A5D-B91D-0544-A238-9DE1DF74B528}" type="pres">
      <dgm:prSet presAssocID="{E68A1348-79D6-423F-88AB-BB3135693146}" presName="parentText" presStyleLbl="node1" presStyleIdx="2" presStyleCnt="3">
        <dgm:presLayoutVars>
          <dgm:chMax val="0"/>
          <dgm:bulletEnabled val="1"/>
        </dgm:presLayoutVars>
      </dgm:prSet>
      <dgm:spPr/>
      <dgm:t>
        <a:bodyPr/>
        <a:lstStyle/>
        <a:p>
          <a:endParaRPr lang="en-US"/>
        </a:p>
      </dgm:t>
    </dgm:pt>
  </dgm:ptLst>
  <dgm:cxnLst>
    <dgm:cxn modelId="{33D8052F-8276-044C-841B-B7256E1FE41F}" type="presOf" srcId="{E68A1348-79D6-423F-88AB-BB3135693146}" destId="{D67F2A5D-B91D-0544-A238-9DE1DF74B528}" srcOrd="0" destOrd="0" presId="urn:microsoft.com/office/officeart/2005/8/layout/vList2"/>
    <dgm:cxn modelId="{8061EB50-84C7-F949-B02D-319C74E3BB78}" type="presOf" srcId="{4D80E776-9AAF-4EDA-A197-0FE5186DA97D}" destId="{AFC705A6-FD1E-574E-A033-673AF499DFFA}" srcOrd="0" destOrd="0" presId="urn:microsoft.com/office/officeart/2005/8/layout/vList2"/>
    <dgm:cxn modelId="{27115900-C781-0441-9E83-B07D02F3D64D}" type="presOf" srcId="{DAE656E9-B493-4D28-86E1-D8AF4485C388}" destId="{B63B4A0D-8A22-CE43-9DAC-1B12E17DEA17}" srcOrd="0" destOrd="0" presId="urn:microsoft.com/office/officeart/2005/8/layout/vList2"/>
    <dgm:cxn modelId="{FCFEB1CA-C4A0-4EA3-9D3A-99B3CD3F9AD2}" srcId="{C8697D52-5D81-4D5A-AF01-03BE32CBDF83}" destId="{4D80E776-9AAF-4EDA-A197-0FE5186DA97D}" srcOrd="1" destOrd="0" parTransId="{C27EEB4F-D4BB-4B85-AF23-F4E4C1B81CC8}" sibTransId="{F43EEC6A-B444-48B3-BB5B-AA6E41276EE9}"/>
    <dgm:cxn modelId="{DD58F287-6F12-4B18-9CF1-CEC4D1C16946}" srcId="{C8697D52-5D81-4D5A-AF01-03BE32CBDF83}" destId="{E68A1348-79D6-423F-88AB-BB3135693146}" srcOrd="2" destOrd="0" parTransId="{AC97A451-D9D6-4449-A9B5-194C18EBD94C}" sibTransId="{55881B0C-8CA3-42F0-805D-AA95A59C85CE}"/>
    <dgm:cxn modelId="{AA8FB3AC-596C-4E52-9195-807D99881E04}" srcId="{C8697D52-5D81-4D5A-AF01-03BE32CBDF83}" destId="{DAE656E9-B493-4D28-86E1-D8AF4485C388}" srcOrd="0" destOrd="0" parTransId="{60F5E6D0-59DA-4EFE-88B5-1D18AC06D5BD}" sibTransId="{3CFFEF95-F87A-4006-834D-1184F277BF41}"/>
    <dgm:cxn modelId="{D713F62F-824E-244A-A776-E4B146FA7DE7}" type="presOf" srcId="{C8697D52-5D81-4D5A-AF01-03BE32CBDF83}" destId="{E76F3FED-47A2-7644-A4FF-ABB7E1768B55}" srcOrd="0" destOrd="0" presId="urn:microsoft.com/office/officeart/2005/8/layout/vList2"/>
    <dgm:cxn modelId="{9CED2004-C342-F14D-AD4E-6190EEF49A9F}" type="presParOf" srcId="{E76F3FED-47A2-7644-A4FF-ABB7E1768B55}" destId="{B63B4A0D-8A22-CE43-9DAC-1B12E17DEA17}" srcOrd="0" destOrd="0" presId="urn:microsoft.com/office/officeart/2005/8/layout/vList2"/>
    <dgm:cxn modelId="{B7A21883-90FF-A74F-8CF3-8D200D97E55C}" type="presParOf" srcId="{E76F3FED-47A2-7644-A4FF-ABB7E1768B55}" destId="{38E8F80C-EE81-F042-8BE1-5F763AC5D31E}" srcOrd="1" destOrd="0" presId="urn:microsoft.com/office/officeart/2005/8/layout/vList2"/>
    <dgm:cxn modelId="{B801C47F-7A76-6C49-8215-343229E3E905}" type="presParOf" srcId="{E76F3FED-47A2-7644-A4FF-ABB7E1768B55}" destId="{AFC705A6-FD1E-574E-A033-673AF499DFFA}" srcOrd="2" destOrd="0" presId="urn:microsoft.com/office/officeart/2005/8/layout/vList2"/>
    <dgm:cxn modelId="{A4C9F670-F635-D447-BD05-B477BED83D7E}" type="presParOf" srcId="{E76F3FED-47A2-7644-A4FF-ABB7E1768B55}" destId="{A37DBBFE-E8DB-F24F-9085-72103B31AFB9}" srcOrd="3" destOrd="0" presId="urn:microsoft.com/office/officeart/2005/8/layout/vList2"/>
    <dgm:cxn modelId="{33649BDC-ECFF-5745-99D5-B173D2ADA4E7}" type="presParOf" srcId="{E76F3FED-47A2-7644-A4FF-ABB7E1768B55}" destId="{D67F2A5D-B91D-0544-A238-9DE1DF74B5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9A21B5-0536-44AB-9B11-10F0B879759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F19AC60-EE67-4A60-B85E-08C958DA3DB9}">
      <dgm:prSet/>
      <dgm:spPr/>
      <dgm:t>
        <a:bodyPr/>
        <a:lstStyle/>
        <a:p>
          <a:r>
            <a:rPr lang="en-US" dirty="0"/>
            <a:t>Most research on motherhood, particularly with how it relates to health (HIV VCT, MTCT, Fertility and Mortality, Nutrition, Gender and Development)</a:t>
          </a:r>
        </a:p>
      </dgm:t>
    </dgm:pt>
    <dgm:pt modelId="{6910EE75-10A6-49F2-A31C-4955F548BDC9}" type="parTrans" cxnId="{0D5F9E6F-CDC9-4C62-9248-157CE6350446}">
      <dgm:prSet/>
      <dgm:spPr/>
      <dgm:t>
        <a:bodyPr/>
        <a:lstStyle/>
        <a:p>
          <a:endParaRPr lang="en-US"/>
        </a:p>
      </dgm:t>
    </dgm:pt>
    <dgm:pt modelId="{51B94534-BBFD-4669-98E5-A958D09DF506}" type="sibTrans" cxnId="{0D5F9E6F-CDC9-4C62-9248-157CE6350446}">
      <dgm:prSet/>
      <dgm:spPr/>
      <dgm:t>
        <a:bodyPr/>
        <a:lstStyle/>
        <a:p>
          <a:endParaRPr lang="en-US"/>
        </a:p>
      </dgm:t>
    </dgm:pt>
    <dgm:pt modelId="{5B95067A-2587-4E33-A5DD-3BB70538A334}">
      <dgm:prSet/>
      <dgm:spPr/>
      <dgm:t>
        <a:bodyPr/>
        <a:lstStyle/>
        <a:p>
          <a:r>
            <a:rPr lang="en-US" dirty="0"/>
            <a:t>Several papers exist on the drivers of change in parenting, motherhood, fatherhood, including war, HIV/AIDS, religion and economic pressures </a:t>
          </a:r>
        </a:p>
      </dgm:t>
    </dgm:pt>
    <dgm:pt modelId="{120053EF-77F2-4460-9C47-EEDBCC5F5EF2}" type="parTrans" cxnId="{7EA29B8F-E2F4-49AC-82EB-90FCB8B98F42}">
      <dgm:prSet/>
      <dgm:spPr/>
      <dgm:t>
        <a:bodyPr/>
        <a:lstStyle/>
        <a:p>
          <a:endParaRPr lang="en-US"/>
        </a:p>
      </dgm:t>
    </dgm:pt>
    <dgm:pt modelId="{46F70E1F-3004-49F9-B25D-05D7639187FD}" type="sibTrans" cxnId="{7EA29B8F-E2F4-49AC-82EB-90FCB8B98F42}">
      <dgm:prSet/>
      <dgm:spPr/>
      <dgm:t>
        <a:bodyPr/>
        <a:lstStyle/>
        <a:p>
          <a:endParaRPr lang="en-US"/>
        </a:p>
      </dgm:t>
    </dgm:pt>
    <dgm:pt modelId="{126A0A6E-47FF-4810-811C-B596AC929975}">
      <dgm:prSet/>
      <dgm:spPr/>
      <dgm:t>
        <a:bodyPr/>
        <a:lstStyle/>
        <a:p>
          <a:r>
            <a:rPr lang="en-US" dirty="0"/>
            <a:t>No papers study the concepts, defining it and documenting its change per se</a:t>
          </a:r>
        </a:p>
      </dgm:t>
    </dgm:pt>
    <dgm:pt modelId="{D56403A1-B7B7-42DA-BE3D-00E8C36F79D8}" type="parTrans" cxnId="{C289EDF6-E46E-4B3C-8C64-657873BAA1AC}">
      <dgm:prSet/>
      <dgm:spPr/>
      <dgm:t>
        <a:bodyPr/>
        <a:lstStyle/>
        <a:p>
          <a:endParaRPr lang="en-US"/>
        </a:p>
      </dgm:t>
    </dgm:pt>
    <dgm:pt modelId="{E7BD2DE3-FFB5-47DF-97DA-128FA3BFC12F}" type="sibTrans" cxnId="{C289EDF6-E46E-4B3C-8C64-657873BAA1AC}">
      <dgm:prSet/>
      <dgm:spPr/>
      <dgm:t>
        <a:bodyPr/>
        <a:lstStyle/>
        <a:p>
          <a:endParaRPr lang="en-US"/>
        </a:p>
      </dgm:t>
    </dgm:pt>
    <dgm:pt modelId="{5386844F-7BEB-4DBC-A887-C8E861892A75}">
      <dgm:prSet/>
      <dgm:spPr/>
      <dgm:t>
        <a:bodyPr/>
        <a:lstStyle/>
        <a:p>
          <a:r>
            <a:rPr lang="en-US" dirty="0"/>
            <a:t>Hardly were the concepts related to policy</a:t>
          </a:r>
        </a:p>
      </dgm:t>
    </dgm:pt>
    <dgm:pt modelId="{BC9AAD28-B93E-4BDA-82B0-2E7A754929E6}" type="parTrans" cxnId="{908FD7B5-467C-4969-9DA3-4F044D587136}">
      <dgm:prSet/>
      <dgm:spPr/>
      <dgm:t>
        <a:bodyPr/>
        <a:lstStyle/>
        <a:p>
          <a:endParaRPr lang="en-US"/>
        </a:p>
      </dgm:t>
    </dgm:pt>
    <dgm:pt modelId="{EC1A0090-2394-43A2-BAB4-A9933364E605}" type="sibTrans" cxnId="{908FD7B5-467C-4969-9DA3-4F044D587136}">
      <dgm:prSet/>
      <dgm:spPr/>
      <dgm:t>
        <a:bodyPr/>
        <a:lstStyle/>
        <a:p>
          <a:endParaRPr lang="en-US"/>
        </a:p>
      </dgm:t>
    </dgm:pt>
    <dgm:pt modelId="{EEB8EEAF-395A-9645-A790-238A2DB32707}" type="pres">
      <dgm:prSet presAssocID="{C29A21B5-0536-44AB-9B11-10F0B8797590}" presName="linear" presStyleCnt="0">
        <dgm:presLayoutVars>
          <dgm:animLvl val="lvl"/>
          <dgm:resizeHandles val="exact"/>
        </dgm:presLayoutVars>
      </dgm:prSet>
      <dgm:spPr/>
      <dgm:t>
        <a:bodyPr/>
        <a:lstStyle/>
        <a:p>
          <a:endParaRPr lang="en-US"/>
        </a:p>
      </dgm:t>
    </dgm:pt>
    <dgm:pt modelId="{66FD81D6-0D19-C24B-AE01-B6402795ABED}" type="pres">
      <dgm:prSet presAssocID="{7F19AC60-EE67-4A60-B85E-08C958DA3DB9}" presName="parentText" presStyleLbl="node1" presStyleIdx="0" presStyleCnt="4">
        <dgm:presLayoutVars>
          <dgm:chMax val="0"/>
          <dgm:bulletEnabled val="1"/>
        </dgm:presLayoutVars>
      </dgm:prSet>
      <dgm:spPr/>
      <dgm:t>
        <a:bodyPr/>
        <a:lstStyle/>
        <a:p>
          <a:endParaRPr lang="en-US"/>
        </a:p>
      </dgm:t>
    </dgm:pt>
    <dgm:pt modelId="{35E74E02-311B-AC4D-9C36-60B022EBD6C1}" type="pres">
      <dgm:prSet presAssocID="{51B94534-BBFD-4669-98E5-A958D09DF506}" presName="spacer" presStyleCnt="0"/>
      <dgm:spPr/>
    </dgm:pt>
    <dgm:pt modelId="{D8983B89-3313-BA44-A843-D2A1BE4D7DCC}" type="pres">
      <dgm:prSet presAssocID="{5B95067A-2587-4E33-A5DD-3BB70538A334}" presName="parentText" presStyleLbl="node1" presStyleIdx="1" presStyleCnt="4">
        <dgm:presLayoutVars>
          <dgm:chMax val="0"/>
          <dgm:bulletEnabled val="1"/>
        </dgm:presLayoutVars>
      </dgm:prSet>
      <dgm:spPr/>
      <dgm:t>
        <a:bodyPr/>
        <a:lstStyle/>
        <a:p>
          <a:endParaRPr lang="en-US"/>
        </a:p>
      </dgm:t>
    </dgm:pt>
    <dgm:pt modelId="{43966846-FD2C-0348-A45C-896FF4C1CC46}" type="pres">
      <dgm:prSet presAssocID="{46F70E1F-3004-49F9-B25D-05D7639187FD}" presName="spacer" presStyleCnt="0"/>
      <dgm:spPr/>
    </dgm:pt>
    <dgm:pt modelId="{145DD044-4F94-8C4D-84EC-635112764108}" type="pres">
      <dgm:prSet presAssocID="{126A0A6E-47FF-4810-811C-B596AC929975}" presName="parentText" presStyleLbl="node1" presStyleIdx="2" presStyleCnt="4">
        <dgm:presLayoutVars>
          <dgm:chMax val="0"/>
          <dgm:bulletEnabled val="1"/>
        </dgm:presLayoutVars>
      </dgm:prSet>
      <dgm:spPr/>
      <dgm:t>
        <a:bodyPr/>
        <a:lstStyle/>
        <a:p>
          <a:endParaRPr lang="en-US"/>
        </a:p>
      </dgm:t>
    </dgm:pt>
    <dgm:pt modelId="{16985B0F-F883-D347-8DF5-C836A72ABA38}" type="pres">
      <dgm:prSet presAssocID="{E7BD2DE3-FFB5-47DF-97DA-128FA3BFC12F}" presName="spacer" presStyleCnt="0"/>
      <dgm:spPr/>
    </dgm:pt>
    <dgm:pt modelId="{34896928-C00F-034B-9B4F-BDA775B67E7F}" type="pres">
      <dgm:prSet presAssocID="{5386844F-7BEB-4DBC-A887-C8E861892A75}" presName="parentText" presStyleLbl="node1" presStyleIdx="3" presStyleCnt="4">
        <dgm:presLayoutVars>
          <dgm:chMax val="0"/>
          <dgm:bulletEnabled val="1"/>
        </dgm:presLayoutVars>
      </dgm:prSet>
      <dgm:spPr/>
      <dgm:t>
        <a:bodyPr/>
        <a:lstStyle/>
        <a:p>
          <a:endParaRPr lang="en-US"/>
        </a:p>
      </dgm:t>
    </dgm:pt>
  </dgm:ptLst>
  <dgm:cxnLst>
    <dgm:cxn modelId="{7A543739-89CF-B643-A716-549D0FA81F48}" type="presOf" srcId="{126A0A6E-47FF-4810-811C-B596AC929975}" destId="{145DD044-4F94-8C4D-84EC-635112764108}" srcOrd="0" destOrd="0" presId="urn:microsoft.com/office/officeart/2005/8/layout/vList2"/>
    <dgm:cxn modelId="{C917344F-692C-104C-914C-D90DDAB04E4D}" type="presOf" srcId="{5386844F-7BEB-4DBC-A887-C8E861892A75}" destId="{34896928-C00F-034B-9B4F-BDA775B67E7F}" srcOrd="0" destOrd="0" presId="urn:microsoft.com/office/officeart/2005/8/layout/vList2"/>
    <dgm:cxn modelId="{6BB12CA3-A6B6-3E4E-AC13-BFE1724013C2}" type="presOf" srcId="{5B95067A-2587-4E33-A5DD-3BB70538A334}" destId="{D8983B89-3313-BA44-A843-D2A1BE4D7DCC}" srcOrd="0" destOrd="0" presId="urn:microsoft.com/office/officeart/2005/8/layout/vList2"/>
    <dgm:cxn modelId="{F1AB011D-6335-1343-85AD-FCDD2A76A27F}" type="presOf" srcId="{C29A21B5-0536-44AB-9B11-10F0B8797590}" destId="{EEB8EEAF-395A-9645-A790-238A2DB32707}" srcOrd="0" destOrd="0" presId="urn:microsoft.com/office/officeart/2005/8/layout/vList2"/>
    <dgm:cxn modelId="{0D5F9E6F-CDC9-4C62-9248-157CE6350446}" srcId="{C29A21B5-0536-44AB-9B11-10F0B8797590}" destId="{7F19AC60-EE67-4A60-B85E-08C958DA3DB9}" srcOrd="0" destOrd="0" parTransId="{6910EE75-10A6-49F2-A31C-4955F548BDC9}" sibTransId="{51B94534-BBFD-4669-98E5-A958D09DF506}"/>
    <dgm:cxn modelId="{C289EDF6-E46E-4B3C-8C64-657873BAA1AC}" srcId="{C29A21B5-0536-44AB-9B11-10F0B8797590}" destId="{126A0A6E-47FF-4810-811C-B596AC929975}" srcOrd="2" destOrd="0" parTransId="{D56403A1-B7B7-42DA-BE3D-00E8C36F79D8}" sibTransId="{E7BD2DE3-FFB5-47DF-97DA-128FA3BFC12F}"/>
    <dgm:cxn modelId="{4883DFF3-08A2-1D40-B80D-61971567EE11}" type="presOf" srcId="{7F19AC60-EE67-4A60-B85E-08C958DA3DB9}" destId="{66FD81D6-0D19-C24B-AE01-B6402795ABED}" srcOrd="0" destOrd="0" presId="urn:microsoft.com/office/officeart/2005/8/layout/vList2"/>
    <dgm:cxn modelId="{908FD7B5-467C-4969-9DA3-4F044D587136}" srcId="{C29A21B5-0536-44AB-9B11-10F0B8797590}" destId="{5386844F-7BEB-4DBC-A887-C8E861892A75}" srcOrd="3" destOrd="0" parTransId="{BC9AAD28-B93E-4BDA-82B0-2E7A754929E6}" sibTransId="{EC1A0090-2394-43A2-BAB4-A9933364E605}"/>
    <dgm:cxn modelId="{7EA29B8F-E2F4-49AC-82EB-90FCB8B98F42}" srcId="{C29A21B5-0536-44AB-9B11-10F0B8797590}" destId="{5B95067A-2587-4E33-A5DD-3BB70538A334}" srcOrd="1" destOrd="0" parTransId="{120053EF-77F2-4460-9C47-EEDBCC5F5EF2}" sibTransId="{46F70E1F-3004-49F9-B25D-05D7639187FD}"/>
    <dgm:cxn modelId="{E93A404D-4091-274F-8AFE-CE980958E436}" type="presParOf" srcId="{EEB8EEAF-395A-9645-A790-238A2DB32707}" destId="{66FD81D6-0D19-C24B-AE01-B6402795ABED}" srcOrd="0" destOrd="0" presId="urn:microsoft.com/office/officeart/2005/8/layout/vList2"/>
    <dgm:cxn modelId="{86203A71-AEBC-6C48-A5BA-B5B8D63ACC7D}" type="presParOf" srcId="{EEB8EEAF-395A-9645-A790-238A2DB32707}" destId="{35E74E02-311B-AC4D-9C36-60B022EBD6C1}" srcOrd="1" destOrd="0" presId="urn:microsoft.com/office/officeart/2005/8/layout/vList2"/>
    <dgm:cxn modelId="{CA486D14-0178-0147-A2D2-33E06F6D6546}" type="presParOf" srcId="{EEB8EEAF-395A-9645-A790-238A2DB32707}" destId="{D8983B89-3313-BA44-A843-D2A1BE4D7DCC}" srcOrd="2" destOrd="0" presId="urn:microsoft.com/office/officeart/2005/8/layout/vList2"/>
    <dgm:cxn modelId="{E8A16A73-A07E-FB4C-A779-0B1EAA10E96C}" type="presParOf" srcId="{EEB8EEAF-395A-9645-A790-238A2DB32707}" destId="{43966846-FD2C-0348-A45C-896FF4C1CC46}" srcOrd="3" destOrd="0" presId="urn:microsoft.com/office/officeart/2005/8/layout/vList2"/>
    <dgm:cxn modelId="{7B267491-E1E6-FC45-8690-7D239401A4E7}" type="presParOf" srcId="{EEB8EEAF-395A-9645-A790-238A2DB32707}" destId="{145DD044-4F94-8C4D-84EC-635112764108}" srcOrd="4" destOrd="0" presId="urn:microsoft.com/office/officeart/2005/8/layout/vList2"/>
    <dgm:cxn modelId="{D8718C3A-F762-2D41-BAA9-A9B5BA400EB0}" type="presParOf" srcId="{EEB8EEAF-395A-9645-A790-238A2DB32707}" destId="{16985B0F-F883-D347-8DF5-C836A72ABA38}" srcOrd="5" destOrd="0" presId="urn:microsoft.com/office/officeart/2005/8/layout/vList2"/>
    <dgm:cxn modelId="{BA866D50-E3A9-0147-884D-3FADF3CB7AA2}" type="presParOf" srcId="{EEB8EEAF-395A-9645-A790-238A2DB32707}" destId="{34896928-C00F-034B-9B4F-BDA775B67E7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8BC7BC-A7EC-4DDD-9698-E5D49209447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CF959BB8-11A2-49AB-BB32-4E0E4BB1CB84}">
      <dgm:prSet/>
      <dgm:spPr/>
      <dgm:t>
        <a:bodyPr/>
        <a:lstStyle/>
        <a:p>
          <a:r>
            <a:rPr lang="en-US" dirty="0"/>
            <a:t>More research on motherhood and fatherhood in Africa and emerging changes is needed</a:t>
          </a:r>
        </a:p>
      </dgm:t>
    </dgm:pt>
    <dgm:pt modelId="{D729D86C-C55D-4D6D-89D8-8B20C8345829}" type="parTrans" cxnId="{335C40F6-A3C0-4486-A896-5C1BFD3BEC6F}">
      <dgm:prSet/>
      <dgm:spPr/>
      <dgm:t>
        <a:bodyPr/>
        <a:lstStyle/>
        <a:p>
          <a:endParaRPr lang="en-US"/>
        </a:p>
      </dgm:t>
    </dgm:pt>
    <dgm:pt modelId="{67273FD7-28ED-4164-8A5D-F4C31A0B93B0}" type="sibTrans" cxnId="{335C40F6-A3C0-4486-A896-5C1BFD3BEC6F}">
      <dgm:prSet/>
      <dgm:spPr/>
      <dgm:t>
        <a:bodyPr/>
        <a:lstStyle/>
        <a:p>
          <a:endParaRPr lang="en-US"/>
        </a:p>
      </dgm:t>
    </dgm:pt>
    <dgm:pt modelId="{C953DE48-5C5F-4AB2-9CCF-F6109738FB83}">
      <dgm:prSet/>
      <dgm:spPr/>
      <dgm:t>
        <a:bodyPr/>
        <a:lstStyle/>
        <a:p>
          <a:r>
            <a:rPr lang="en-US"/>
            <a:t>Policy-making needs to be aware of changing family structure, motherhood and fatherhood and its drivers</a:t>
          </a:r>
        </a:p>
      </dgm:t>
    </dgm:pt>
    <dgm:pt modelId="{573031DE-A651-491B-BEE6-0480B6F6C4BE}" type="parTrans" cxnId="{68BD0A8E-C8C5-46C6-A60C-5588477175C6}">
      <dgm:prSet/>
      <dgm:spPr/>
      <dgm:t>
        <a:bodyPr/>
        <a:lstStyle/>
        <a:p>
          <a:endParaRPr lang="en-US"/>
        </a:p>
      </dgm:t>
    </dgm:pt>
    <dgm:pt modelId="{75738EE2-81D8-4D23-8818-9651E72ED276}" type="sibTrans" cxnId="{68BD0A8E-C8C5-46C6-A60C-5588477175C6}">
      <dgm:prSet/>
      <dgm:spPr/>
      <dgm:t>
        <a:bodyPr/>
        <a:lstStyle/>
        <a:p>
          <a:endParaRPr lang="en-US"/>
        </a:p>
      </dgm:t>
    </dgm:pt>
    <dgm:pt modelId="{83934F4E-718B-4F1B-97D0-89AF2C663FE4}">
      <dgm:prSet/>
      <dgm:spPr/>
      <dgm:t>
        <a:bodyPr/>
        <a:lstStyle/>
        <a:p>
          <a:r>
            <a:rPr lang="en-US"/>
            <a:t>Children’s policies need to consider changing notions of fatherhood and motherhood</a:t>
          </a:r>
        </a:p>
      </dgm:t>
    </dgm:pt>
    <dgm:pt modelId="{7FF78000-D986-4CF0-9DDF-81D6427B4B62}" type="parTrans" cxnId="{273DD0D8-123B-4F67-AA18-F00B8E60D413}">
      <dgm:prSet/>
      <dgm:spPr/>
      <dgm:t>
        <a:bodyPr/>
        <a:lstStyle/>
        <a:p>
          <a:endParaRPr lang="en-US"/>
        </a:p>
      </dgm:t>
    </dgm:pt>
    <dgm:pt modelId="{1C1F27CA-9E4C-4F61-889A-CA88C803578E}" type="sibTrans" cxnId="{273DD0D8-123B-4F67-AA18-F00B8E60D413}">
      <dgm:prSet/>
      <dgm:spPr/>
      <dgm:t>
        <a:bodyPr/>
        <a:lstStyle/>
        <a:p>
          <a:endParaRPr lang="en-US"/>
        </a:p>
      </dgm:t>
    </dgm:pt>
    <dgm:pt modelId="{481DA0CC-C064-2C4F-B019-F0C0DCE53DA8}" type="pres">
      <dgm:prSet presAssocID="{E68BC7BC-A7EC-4DDD-9698-E5D49209447D}" presName="linear" presStyleCnt="0">
        <dgm:presLayoutVars>
          <dgm:animLvl val="lvl"/>
          <dgm:resizeHandles val="exact"/>
        </dgm:presLayoutVars>
      </dgm:prSet>
      <dgm:spPr/>
      <dgm:t>
        <a:bodyPr/>
        <a:lstStyle/>
        <a:p>
          <a:endParaRPr lang="en-US"/>
        </a:p>
      </dgm:t>
    </dgm:pt>
    <dgm:pt modelId="{05F2EE92-844D-AF4E-96BC-91CD4B8161AF}" type="pres">
      <dgm:prSet presAssocID="{CF959BB8-11A2-49AB-BB32-4E0E4BB1CB84}" presName="parentText" presStyleLbl="node1" presStyleIdx="0" presStyleCnt="3">
        <dgm:presLayoutVars>
          <dgm:chMax val="0"/>
          <dgm:bulletEnabled val="1"/>
        </dgm:presLayoutVars>
      </dgm:prSet>
      <dgm:spPr/>
      <dgm:t>
        <a:bodyPr/>
        <a:lstStyle/>
        <a:p>
          <a:endParaRPr lang="en-US"/>
        </a:p>
      </dgm:t>
    </dgm:pt>
    <dgm:pt modelId="{0652D4E6-A566-6245-BDB3-DA5329C539EE}" type="pres">
      <dgm:prSet presAssocID="{67273FD7-28ED-4164-8A5D-F4C31A0B93B0}" presName="spacer" presStyleCnt="0"/>
      <dgm:spPr/>
    </dgm:pt>
    <dgm:pt modelId="{8797F73C-BBDE-7D4E-9A19-3589E50BF8B1}" type="pres">
      <dgm:prSet presAssocID="{C953DE48-5C5F-4AB2-9CCF-F6109738FB83}" presName="parentText" presStyleLbl="node1" presStyleIdx="1" presStyleCnt="3">
        <dgm:presLayoutVars>
          <dgm:chMax val="0"/>
          <dgm:bulletEnabled val="1"/>
        </dgm:presLayoutVars>
      </dgm:prSet>
      <dgm:spPr/>
      <dgm:t>
        <a:bodyPr/>
        <a:lstStyle/>
        <a:p>
          <a:endParaRPr lang="en-US"/>
        </a:p>
      </dgm:t>
    </dgm:pt>
    <dgm:pt modelId="{96C055E6-CB1B-0148-9373-53D99934DFB5}" type="pres">
      <dgm:prSet presAssocID="{75738EE2-81D8-4D23-8818-9651E72ED276}" presName="spacer" presStyleCnt="0"/>
      <dgm:spPr/>
    </dgm:pt>
    <dgm:pt modelId="{5D53716D-113A-7546-83A4-7A49F1AD6AED}" type="pres">
      <dgm:prSet presAssocID="{83934F4E-718B-4F1B-97D0-89AF2C663FE4}" presName="parentText" presStyleLbl="node1" presStyleIdx="2" presStyleCnt="3">
        <dgm:presLayoutVars>
          <dgm:chMax val="0"/>
          <dgm:bulletEnabled val="1"/>
        </dgm:presLayoutVars>
      </dgm:prSet>
      <dgm:spPr/>
      <dgm:t>
        <a:bodyPr/>
        <a:lstStyle/>
        <a:p>
          <a:endParaRPr lang="en-US"/>
        </a:p>
      </dgm:t>
    </dgm:pt>
  </dgm:ptLst>
  <dgm:cxnLst>
    <dgm:cxn modelId="{273DD0D8-123B-4F67-AA18-F00B8E60D413}" srcId="{E68BC7BC-A7EC-4DDD-9698-E5D49209447D}" destId="{83934F4E-718B-4F1B-97D0-89AF2C663FE4}" srcOrd="2" destOrd="0" parTransId="{7FF78000-D986-4CF0-9DDF-81D6427B4B62}" sibTransId="{1C1F27CA-9E4C-4F61-889A-CA88C803578E}"/>
    <dgm:cxn modelId="{2D2E1AB1-7C87-6242-A8CD-534BF183291F}" type="presOf" srcId="{83934F4E-718B-4F1B-97D0-89AF2C663FE4}" destId="{5D53716D-113A-7546-83A4-7A49F1AD6AED}" srcOrd="0" destOrd="0" presId="urn:microsoft.com/office/officeart/2005/8/layout/vList2"/>
    <dgm:cxn modelId="{1183AC2F-92E2-D04F-B65D-0947DB44AEA2}" type="presOf" srcId="{C953DE48-5C5F-4AB2-9CCF-F6109738FB83}" destId="{8797F73C-BBDE-7D4E-9A19-3589E50BF8B1}" srcOrd="0" destOrd="0" presId="urn:microsoft.com/office/officeart/2005/8/layout/vList2"/>
    <dgm:cxn modelId="{1F29080E-BA89-0149-AF5A-222A2F1F1FD0}" type="presOf" srcId="{E68BC7BC-A7EC-4DDD-9698-E5D49209447D}" destId="{481DA0CC-C064-2C4F-B019-F0C0DCE53DA8}" srcOrd="0" destOrd="0" presId="urn:microsoft.com/office/officeart/2005/8/layout/vList2"/>
    <dgm:cxn modelId="{68BD0A8E-C8C5-46C6-A60C-5588477175C6}" srcId="{E68BC7BC-A7EC-4DDD-9698-E5D49209447D}" destId="{C953DE48-5C5F-4AB2-9CCF-F6109738FB83}" srcOrd="1" destOrd="0" parTransId="{573031DE-A651-491B-BEE6-0480B6F6C4BE}" sibTransId="{75738EE2-81D8-4D23-8818-9651E72ED276}"/>
    <dgm:cxn modelId="{335C40F6-A3C0-4486-A896-5C1BFD3BEC6F}" srcId="{E68BC7BC-A7EC-4DDD-9698-E5D49209447D}" destId="{CF959BB8-11A2-49AB-BB32-4E0E4BB1CB84}" srcOrd="0" destOrd="0" parTransId="{D729D86C-C55D-4D6D-89D8-8B20C8345829}" sibTransId="{67273FD7-28ED-4164-8A5D-F4C31A0B93B0}"/>
    <dgm:cxn modelId="{7647A348-9A6F-E141-B567-9C47E79EAD9C}" type="presOf" srcId="{CF959BB8-11A2-49AB-BB32-4E0E4BB1CB84}" destId="{05F2EE92-844D-AF4E-96BC-91CD4B8161AF}" srcOrd="0" destOrd="0" presId="urn:microsoft.com/office/officeart/2005/8/layout/vList2"/>
    <dgm:cxn modelId="{81610CC7-A20C-C84B-9536-9CFA2A3A6AA2}" type="presParOf" srcId="{481DA0CC-C064-2C4F-B019-F0C0DCE53DA8}" destId="{05F2EE92-844D-AF4E-96BC-91CD4B8161AF}" srcOrd="0" destOrd="0" presId="urn:microsoft.com/office/officeart/2005/8/layout/vList2"/>
    <dgm:cxn modelId="{8730E359-BCE4-6E46-976C-6DDC4991D77B}" type="presParOf" srcId="{481DA0CC-C064-2C4F-B019-F0C0DCE53DA8}" destId="{0652D4E6-A566-6245-BDB3-DA5329C539EE}" srcOrd="1" destOrd="0" presId="urn:microsoft.com/office/officeart/2005/8/layout/vList2"/>
    <dgm:cxn modelId="{4AD56B55-F8CA-2942-82AA-2D662927E63A}" type="presParOf" srcId="{481DA0CC-C064-2C4F-B019-F0C0DCE53DA8}" destId="{8797F73C-BBDE-7D4E-9A19-3589E50BF8B1}" srcOrd="2" destOrd="0" presId="urn:microsoft.com/office/officeart/2005/8/layout/vList2"/>
    <dgm:cxn modelId="{C6E49C93-D88D-614D-AD5B-CA218DCA2009}" type="presParOf" srcId="{481DA0CC-C064-2C4F-B019-F0C0DCE53DA8}" destId="{96C055E6-CB1B-0148-9373-53D99934DFB5}" srcOrd="3" destOrd="0" presId="urn:microsoft.com/office/officeart/2005/8/layout/vList2"/>
    <dgm:cxn modelId="{54FEE4A2-230F-F84B-A71C-86E8DC778577}" type="presParOf" srcId="{481DA0CC-C064-2C4F-B019-F0C0DCE53DA8}" destId="{5D53716D-113A-7546-83A4-7A49F1AD6AE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07DF5-D060-6647-B7E6-4D23ADC43D47}">
      <dsp:nvSpPr>
        <dsp:cNvPr id="0" name=""/>
        <dsp:cNvSpPr/>
      </dsp:nvSpPr>
      <dsp:spPr>
        <a:xfrm>
          <a:off x="1156301" y="0"/>
          <a:ext cx="6285297" cy="6285297"/>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B5FA48-B365-B445-9010-8B349DF706CF}">
      <dsp:nvSpPr>
        <dsp:cNvPr id="0" name=""/>
        <dsp:cNvSpPr/>
      </dsp:nvSpPr>
      <dsp:spPr>
        <a:xfrm>
          <a:off x="951178" y="72434"/>
          <a:ext cx="3198117" cy="30210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sng" kern="1200" dirty="0"/>
            <a:t>Research: </a:t>
          </a:r>
          <a:r>
            <a:rPr lang="en-US" sz="2400" kern="1200" dirty="0"/>
            <a:t>To conduct locally grounded research and theorizing on shifting notions of motherhood and fatherhood in Africa. </a:t>
          </a:r>
        </a:p>
      </dsp:txBody>
      <dsp:txXfrm>
        <a:off x="1098655" y="219911"/>
        <a:ext cx="2903163" cy="2726133"/>
      </dsp:txXfrm>
    </dsp:sp>
    <dsp:sp modelId="{4F575F09-F2AF-1145-A928-E9B4EE2BD4F5}">
      <dsp:nvSpPr>
        <dsp:cNvPr id="0" name=""/>
        <dsp:cNvSpPr/>
      </dsp:nvSpPr>
      <dsp:spPr>
        <a:xfrm>
          <a:off x="4604602" y="72434"/>
          <a:ext cx="2940440" cy="2894307"/>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sng" kern="1200" dirty="0"/>
            <a:t>Capacity Building &amp; Strengthening: </a:t>
          </a:r>
          <a:r>
            <a:rPr lang="en-US" sz="2400" kern="1200" dirty="0"/>
            <a:t>To contribute to a pool of highly qualified researchers in the research area.  </a:t>
          </a:r>
        </a:p>
      </dsp:txBody>
      <dsp:txXfrm>
        <a:off x="4745890" y="213722"/>
        <a:ext cx="2657864" cy="2611731"/>
      </dsp:txXfrm>
    </dsp:sp>
    <dsp:sp modelId="{783CA412-C6E6-A042-9588-4E1A1B29633B}">
      <dsp:nvSpPr>
        <dsp:cNvPr id="0" name=""/>
        <dsp:cNvSpPr/>
      </dsp:nvSpPr>
      <dsp:spPr>
        <a:xfrm>
          <a:off x="968668" y="3145029"/>
          <a:ext cx="3106366" cy="3140267"/>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sng" kern="1200" dirty="0"/>
            <a:t>Collaboration and Partnerships: </a:t>
          </a:r>
          <a:r>
            <a:rPr lang="en-US" sz="2400" kern="1200" dirty="0"/>
            <a:t>To build an intellectual community of interdisciplinary scholars from collaborating universities </a:t>
          </a:r>
        </a:p>
      </dsp:txBody>
      <dsp:txXfrm>
        <a:off x="1120308" y="3296669"/>
        <a:ext cx="2803086" cy="2836987"/>
      </dsp:txXfrm>
    </dsp:sp>
    <dsp:sp modelId="{F4E58586-1F88-7A49-8C05-E9C9BC8919AF}">
      <dsp:nvSpPr>
        <dsp:cNvPr id="0" name=""/>
        <dsp:cNvSpPr/>
      </dsp:nvSpPr>
      <dsp:spPr>
        <a:xfrm>
          <a:off x="4532216" y="2984790"/>
          <a:ext cx="3066925" cy="330050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sng" kern="1200" dirty="0"/>
            <a:t>Embedding: </a:t>
          </a:r>
        </a:p>
        <a:p>
          <a:pPr lvl="0" algn="ctr" defTabSz="1066800">
            <a:lnSpc>
              <a:spcPct val="90000"/>
            </a:lnSpc>
            <a:spcBef>
              <a:spcPct val="0"/>
            </a:spcBef>
            <a:spcAft>
              <a:spcPct val="35000"/>
            </a:spcAft>
          </a:pPr>
          <a:r>
            <a:rPr lang="en-US" sz="2400" kern="1200" dirty="0"/>
            <a:t>To embed our research findings within the work of the academic and non-academic communities </a:t>
          </a:r>
        </a:p>
      </dsp:txBody>
      <dsp:txXfrm>
        <a:off x="4681931" y="3134505"/>
        <a:ext cx="2767495" cy="3001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B4A0D-8A22-CE43-9DAC-1B12E17DEA17}">
      <dsp:nvSpPr>
        <dsp:cNvPr id="0" name=""/>
        <dsp:cNvSpPr/>
      </dsp:nvSpPr>
      <dsp:spPr>
        <a:xfrm>
          <a:off x="0" y="224959"/>
          <a:ext cx="6666833" cy="15912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a:t>05 Country systematic review reports.</a:t>
          </a:r>
        </a:p>
      </dsp:txBody>
      <dsp:txXfrm>
        <a:off x="77676" y="302635"/>
        <a:ext cx="6511481" cy="1435848"/>
      </dsp:txXfrm>
    </dsp:sp>
    <dsp:sp modelId="{AFC705A6-FD1E-574E-A033-673AF499DFFA}">
      <dsp:nvSpPr>
        <dsp:cNvPr id="0" name=""/>
        <dsp:cNvSpPr/>
      </dsp:nvSpPr>
      <dsp:spPr>
        <a:xfrm>
          <a:off x="0" y="1931360"/>
          <a:ext cx="6666833" cy="1591200"/>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a:t>18 ECR projects conducted on Motherhood and Fatherhood. </a:t>
          </a:r>
        </a:p>
      </dsp:txBody>
      <dsp:txXfrm>
        <a:off x="77676" y="2009036"/>
        <a:ext cx="6511481" cy="1435848"/>
      </dsp:txXfrm>
    </dsp:sp>
    <dsp:sp modelId="{D67F2A5D-B91D-0544-A238-9DE1DF74B528}">
      <dsp:nvSpPr>
        <dsp:cNvPr id="0" name=""/>
        <dsp:cNvSpPr/>
      </dsp:nvSpPr>
      <dsp:spPr>
        <a:xfrm>
          <a:off x="0" y="3637760"/>
          <a:ext cx="6666833" cy="159120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a:t>28 Manuscripts developed.</a:t>
          </a:r>
        </a:p>
      </dsp:txBody>
      <dsp:txXfrm>
        <a:off x="77676" y="3715436"/>
        <a:ext cx="6511481" cy="1435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D81D6-0D19-C24B-AE01-B6402795ABED}">
      <dsp:nvSpPr>
        <dsp:cNvPr id="0" name=""/>
        <dsp:cNvSpPr/>
      </dsp:nvSpPr>
      <dsp:spPr>
        <a:xfrm>
          <a:off x="0" y="78669"/>
          <a:ext cx="10515600" cy="9945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Most research on motherhood, particularly with how it relates to health (HIV VCT, MTCT, Fertility and Mortality, Nutrition, Gender and Development)</a:t>
          </a:r>
        </a:p>
      </dsp:txBody>
      <dsp:txXfrm>
        <a:off x="48547" y="127216"/>
        <a:ext cx="10418506" cy="897406"/>
      </dsp:txXfrm>
    </dsp:sp>
    <dsp:sp modelId="{D8983B89-3313-BA44-A843-D2A1BE4D7DCC}">
      <dsp:nvSpPr>
        <dsp:cNvPr id="0" name=""/>
        <dsp:cNvSpPr/>
      </dsp:nvSpPr>
      <dsp:spPr>
        <a:xfrm>
          <a:off x="0" y="1145169"/>
          <a:ext cx="10515600" cy="994500"/>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Several papers exist on the drivers of change in parenting, motherhood, fatherhood, including war, HIV/AIDS, religion and economic pressures </a:t>
          </a:r>
        </a:p>
      </dsp:txBody>
      <dsp:txXfrm>
        <a:off x="48547" y="1193716"/>
        <a:ext cx="10418506" cy="897406"/>
      </dsp:txXfrm>
    </dsp:sp>
    <dsp:sp modelId="{145DD044-4F94-8C4D-84EC-635112764108}">
      <dsp:nvSpPr>
        <dsp:cNvPr id="0" name=""/>
        <dsp:cNvSpPr/>
      </dsp:nvSpPr>
      <dsp:spPr>
        <a:xfrm>
          <a:off x="0" y="2211669"/>
          <a:ext cx="10515600" cy="994500"/>
        </a:xfrm>
        <a:prstGeom prst="round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No papers study the concepts, defining it and documenting its change per se</a:t>
          </a:r>
        </a:p>
      </dsp:txBody>
      <dsp:txXfrm>
        <a:off x="48547" y="2260216"/>
        <a:ext cx="10418506" cy="897406"/>
      </dsp:txXfrm>
    </dsp:sp>
    <dsp:sp modelId="{34896928-C00F-034B-9B4F-BDA775B67E7F}">
      <dsp:nvSpPr>
        <dsp:cNvPr id="0" name=""/>
        <dsp:cNvSpPr/>
      </dsp:nvSpPr>
      <dsp:spPr>
        <a:xfrm>
          <a:off x="0" y="3278169"/>
          <a:ext cx="10515600" cy="99450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Hardly were the concepts related to policy</a:t>
          </a:r>
        </a:p>
      </dsp:txBody>
      <dsp:txXfrm>
        <a:off x="48547" y="3326716"/>
        <a:ext cx="10418506" cy="897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2EE92-844D-AF4E-96BC-91CD4B8161AF}">
      <dsp:nvSpPr>
        <dsp:cNvPr id="0" name=""/>
        <dsp:cNvSpPr/>
      </dsp:nvSpPr>
      <dsp:spPr>
        <a:xfrm>
          <a:off x="0" y="80644"/>
          <a:ext cx="6666833" cy="170469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a:t>More research on motherhood and fatherhood in Africa and emerging changes is needed</a:t>
          </a:r>
        </a:p>
      </dsp:txBody>
      <dsp:txXfrm>
        <a:off x="83216" y="163860"/>
        <a:ext cx="6500401" cy="1538258"/>
      </dsp:txXfrm>
    </dsp:sp>
    <dsp:sp modelId="{8797F73C-BBDE-7D4E-9A19-3589E50BF8B1}">
      <dsp:nvSpPr>
        <dsp:cNvPr id="0" name=""/>
        <dsp:cNvSpPr/>
      </dsp:nvSpPr>
      <dsp:spPr>
        <a:xfrm>
          <a:off x="0" y="1874614"/>
          <a:ext cx="6666833" cy="1704690"/>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a:t>Policy-making needs to be aware of changing family structure, motherhood and fatherhood and its drivers</a:t>
          </a:r>
        </a:p>
      </dsp:txBody>
      <dsp:txXfrm>
        <a:off x="83216" y="1957830"/>
        <a:ext cx="6500401" cy="1538258"/>
      </dsp:txXfrm>
    </dsp:sp>
    <dsp:sp modelId="{5D53716D-113A-7546-83A4-7A49F1AD6AED}">
      <dsp:nvSpPr>
        <dsp:cNvPr id="0" name=""/>
        <dsp:cNvSpPr/>
      </dsp:nvSpPr>
      <dsp:spPr>
        <a:xfrm>
          <a:off x="0" y="3668585"/>
          <a:ext cx="6666833" cy="170469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a:t>Children’s policies need to consider changing notions of fatherhood and motherhood</a:t>
          </a:r>
        </a:p>
      </dsp:txBody>
      <dsp:txXfrm>
        <a:off x="83216" y="3751801"/>
        <a:ext cx="6500401" cy="153825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688A22-C0B8-4D4A-9CE2-CFE0BAC4B26D}"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E5A5B-B683-41D5-B072-8DCE4A069B69}" type="slidenum">
              <a:rPr lang="en-US" smtClean="0"/>
              <a:t>‹#›</a:t>
            </a:fld>
            <a:endParaRPr lang="en-US"/>
          </a:p>
        </p:txBody>
      </p:sp>
    </p:spTree>
    <p:extLst>
      <p:ext uri="{BB962C8B-B14F-4D97-AF65-F5344CB8AC3E}">
        <p14:creationId xmlns:p14="http://schemas.microsoft.com/office/powerpoint/2010/main" val="4896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88A22-C0B8-4D4A-9CE2-CFE0BAC4B26D}"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E5A5B-B683-41D5-B072-8DCE4A069B69}" type="slidenum">
              <a:rPr lang="en-US" smtClean="0"/>
              <a:t>‹#›</a:t>
            </a:fld>
            <a:endParaRPr lang="en-US"/>
          </a:p>
        </p:txBody>
      </p:sp>
    </p:spTree>
    <p:extLst>
      <p:ext uri="{BB962C8B-B14F-4D97-AF65-F5344CB8AC3E}">
        <p14:creationId xmlns:p14="http://schemas.microsoft.com/office/powerpoint/2010/main" val="264381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88A22-C0B8-4D4A-9CE2-CFE0BAC4B26D}"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E5A5B-B683-41D5-B072-8DCE4A069B69}" type="slidenum">
              <a:rPr lang="en-US" smtClean="0"/>
              <a:t>‹#›</a:t>
            </a:fld>
            <a:endParaRPr lang="en-US"/>
          </a:p>
        </p:txBody>
      </p:sp>
    </p:spTree>
    <p:extLst>
      <p:ext uri="{BB962C8B-B14F-4D97-AF65-F5344CB8AC3E}">
        <p14:creationId xmlns:p14="http://schemas.microsoft.com/office/powerpoint/2010/main" val="137788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31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88A22-C0B8-4D4A-9CE2-CFE0BAC4B26D}"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E5A5B-B683-41D5-B072-8DCE4A069B69}" type="slidenum">
              <a:rPr lang="en-US" smtClean="0"/>
              <a:t>‹#›</a:t>
            </a:fld>
            <a:endParaRPr lang="en-US"/>
          </a:p>
        </p:txBody>
      </p:sp>
    </p:spTree>
    <p:extLst>
      <p:ext uri="{BB962C8B-B14F-4D97-AF65-F5344CB8AC3E}">
        <p14:creationId xmlns:p14="http://schemas.microsoft.com/office/powerpoint/2010/main" val="132744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88A22-C0B8-4D4A-9CE2-CFE0BAC4B26D}"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E5A5B-B683-41D5-B072-8DCE4A069B69}" type="slidenum">
              <a:rPr lang="en-US" smtClean="0"/>
              <a:t>‹#›</a:t>
            </a:fld>
            <a:endParaRPr lang="en-US"/>
          </a:p>
        </p:txBody>
      </p:sp>
    </p:spTree>
    <p:extLst>
      <p:ext uri="{BB962C8B-B14F-4D97-AF65-F5344CB8AC3E}">
        <p14:creationId xmlns:p14="http://schemas.microsoft.com/office/powerpoint/2010/main" val="202331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88A22-C0B8-4D4A-9CE2-CFE0BAC4B26D}"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E5A5B-B683-41D5-B072-8DCE4A069B69}" type="slidenum">
              <a:rPr lang="en-US" smtClean="0"/>
              <a:t>‹#›</a:t>
            </a:fld>
            <a:endParaRPr lang="en-US"/>
          </a:p>
        </p:txBody>
      </p:sp>
    </p:spTree>
    <p:extLst>
      <p:ext uri="{BB962C8B-B14F-4D97-AF65-F5344CB8AC3E}">
        <p14:creationId xmlns:p14="http://schemas.microsoft.com/office/powerpoint/2010/main" val="174368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88A22-C0B8-4D4A-9CE2-CFE0BAC4B26D}"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CE5A5B-B683-41D5-B072-8DCE4A069B69}" type="slidenum">
              <a:rPr lang="en-US" smtClean="0"/>
              <a:t>‹#›</a:t>
            </a:fld>
            <a:endParaRPr lang="en-US"/>
          </a:p>
        </p:txBody>
      </p:sp>
    </p:spTree>
    <p:extLst>
      <p:ext uri="{BB962C8B-B14F-4D97-AF65-F5344CB8AC3E}">
        <p14:creationId xmlns:p14="http://schemas.microsoft.com/office/powerpoint/2010/main" val="215393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688A22-C0B8-4D4A-9CE2-CFE0BAC4B26D}"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CE5A5B-B683-41D5-B072-8DCE4A069B69}" type="slidenum">
              <a:rPr lang="en-US" smtClean="0"/>
              <a:t>‹#›</a:t>
            </a:fld>
            <a:endParaRPr lang="en-US"/>
          </a:p>
        </p:txBody>
      </p:sp>
    </p:spTree>
    <p:extLst>
      <p:ext uri="{BB962C8B-B14F-4D97-AF65-F5344CB8AC3E}">
        <p14:creationId xmlns:p14="http://schemas.microsoft.com/office/powerpoint/2010/main" val="7208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88A22-C0B8-4D4A-9CE2-CFE0BAC4B26D}"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CE5A5B-B683-41D5-B072-8DCE4A069B69}" type="slidenum">
              <a:rPr lang="en-US" smtClean="0"/>
              <a:t>‹#›</a:t>
            </a:fld>
            <a:endParaRPr lang="en-US"/>
          </a:p>
        </p:txBody>
      </p:sp>
    </p:spTree>
    <p:extLst>
      <p:ext uri="{BB962C8B-B14F-4D97-AF65-F5344CB8AC3E}">
        <p14:creationId xmlns:p14="http://schemas.microsoft.com/office/powerpoint/2010/main" val="19773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88A22-C0B8-4D4A-9CE2-CFE0BAC4B26D}"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E5A5B-B683-41D5-B072-8DCE4A069B69}" type="slidenum">
              <a:rPr lang="en-US" smtClean="0"/>
              <a:t>‹#›</a:t>
            </a:fld>
            <a:endParaRPr lang="en-US"/>
          </a:p>
        </p:txBody>
      </p:sp>
    </p:spTree>
    <p:extLst>
      <p:ext uri="{BB962C8B-B14F-4D97-AF65-F5344CB8AC3E}">
        <p14:creationId xmlns:p14="http://schemas.microsoft.com/office/powerpoint/2010/main" val="363447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88A22-C0B8-4D4A-9CE2-CFE0BAC4B26D}"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E5A5B-B683-41D5-B072-8DCE4A069B69}" type="slidenum">
              <a:rPr lang="en-US" smtClean="0"/>
              <a:t>‹#›</a:t>
            </a:fld>
            <a:endParaRPr lang="en-US"/>
          </a:p>
        </p:txBody>
      </p:sp>
    </p:spTree>
    <p:extLst>
      <p:ext uri="{BB962C8B-B14F-4D97-AF65-F5344CB8AC3E}">
        <p14:creationId xmlns:p14="http://schemas.microsoft.com/office/powerpoint/2010/main" val="189184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88A22-C0B8-4D4A-9CE2-CFE0BAC4B26D}" type="datetimeFigureOut">
              <a:rPr lang="en-US" smtClean="0"/>
              <a:t>3/27/2024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E5A5B-B683-41D5-B072-8DCE4A069B69}" type="slidenum">
              <a:rPr lang="en-US" smtClean="0"/>
              <a:t>‹#›</a:t>
            </a:fld>
            <a:endParaRPr lang="en-US"/>
          </a:p>
        </p:txBody>
      </p:sp>
    </p:spTree>
    <p:extLst>
      <p:ext uri="{BB962C8B-B14F-4D97-AF65-F5344CB8AC3E}">
        <p14:creationId xmlns:p14="http://schemas.microsoft.com/office/powerpoint/2010/main" val="674924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jpeg"/><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1.bin"/><Relationship Id="rId10" Type="http://schemas.openxmlformats.org/officeDocument/2006/relationships/image" Target="../media/image11.png"/><Relationship Id="rId4" Type="http://schemas.openxmlformats.org/officeDocument/2006/relationships/image" Target="../media/image14.jpe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8951" y="2828836"/>
            <a:ext cx="8718997" cy="954107"/>
          </a:xfrm>
          <a:prstGeom prst="rect">
            <a:avLst/>
          </a:prstGeom>
        </p:spPr>
        <p:txBody>
          <a:bodyPr wrap="square">
            <a:spAutoFit/>
          </a:bodyPr>
          <a:lstStyle/>
          <a:p>
            <a:pPr algn="ctr"/>
            <a:r>
              <a:rPr lang="en-US" sz="2800" b="1" dirty="0"/>
              <a:t>ARUA COE IN IDENTITIES </a:t>
            </a:r>
            <a:r>
              <a:rPr lang="en-US" sz="2800" dirty="0"/>
              <a:t/>
            </a:r>
            <a:br>
              <a:rPr lang="en-US" sz="2800" dirty="0"/>
            </a:br>
            <a:endParaRPr lang="en-US" sz="2800" dirty="0"/>
          </a:p>
        </p:txBody>
      </p:sp>
      <p:pic>
        <p:nvPicPr>
          <p:cNvPr id="4" name="Picture 3"/>
          <p:cNvPicPr>
            <a:picLocks noChangeAspect="1"/>
          </p:cNvPicPr>
          <p:nvPr/>
        </p:nvPicPr>
        <p:blipFill>
          <a:blip r:embed="rId2"/>
          <a:stretch>
            <a:fillRect/>
          </a:stretch>
        </p:blipFill>
        <p:spPr>
          <a:xfrm>
            <a:off x="4673600" y="130616"/>
            <a:ext cx="2685143" cy="2345140"/>
          </a:xfrm>
          <a:prstGeom prst="rect">
            <a:avLst/>
          </a:prstGeom>
        </p:spPr>
      </p:pic>
      <p:pic>
        <p:nvPicPr>
          <p:cNvPr id="5" name="Picture 4"/>
          <p:cNvPicPr>
            <a:picLocks noChangeAspect="1"/>
          </p:cNvPicPr>
          <p:nvPr/>
        </p:nvPicPr>
        <p:blipFill>
          <a:blip r:embed="rId3"/>
          <a:stretch>
            <a:fillRect/>
          </a:stretch>
        </p:blipFill>
        <p:spPr>
          <a:xfrm>
            <a:off x="809025" y="950252"/>
            <a:ext cx="3542083" cy="1030313"/>
          </a:xfrm>
          <a:prstGeom prst="rect">
            <a:avLst/>
          </a:prstGeom>
        </p:spPr>
      </p:pic>
      <p:pic>
        <p:nvPicPr>
          <p:cNvPr id="6" name="Picture 5"/>
          <p:cNvPicPr>
            <a:picLocks noChangeAspect="1"/>
          </p:cNvPicPr>
          <p:nvPr/>
        </p:nvPicPr>
        <p:blipFill>
          <a:blip r:embed="rId4"/>
          <a:stretch>
            <a:fillRect/>
          </a:stretch>
        </p:blipFill>
        <p:spPr>
          <a:xfrm>
            <a:off x="8695242" y="522640"/>
            <a:ext cx="2322777" cy="1152244"/>
          </a:xfrm>
          <a:prstGeom prst="rect">
            <a:avLst/>
          </a:prstGeom>
        </p:spPr>
      </p:pic>
      <p:pic>
        <p:nvPicPr>
          <p:cNvPr id="7" name="Picture 6"/>
          <p:cNvPicPr>
            <a:picLocks noChangeAspect="1"/>
          </p:cNvPicPr>
          <p:nvPr/>
        </p:nvPicPr>
        <p:blipFill>
          <a:blip r:embed="rId5"/>
          <a:stretch>
            <a:fillRect/>
          </a:stretch>
        </p:blipFill>
        <p:spPr>
          <a:xfrm>
            <a:off x="489673" y="5525575"/>
            <a:ext cx="1036410" cy="1030313"/>
          </a:xfrm>
          <a:prstGeom prst="rect">
            <a:avLst/>
          </a:prstGeom>
        </p:spPr>
      </p:pic>
      <p:pic>
        <p:nvPicPr>
          <p:cNvPr id="8" name="Picture 7"/>
          <p:cNvPicPr>
            <a:picLocks noChangeAspect="1"/>
          </p:cNvPicPr>
          <p:nvPr/>
        </p:nvPicPr>
        <p:blipFill>
          <a:blip r:embed="rId6"/>
          <a:stretch>
            <a:fillRect/>
          </a:stretch>
        </p:blipFill>
        <p:spPr>
          <a:xfrm>
            <a:off x="1918951" y="5580881"/>
            <a:ext cx="1085182" cy="810838"/>
          </a:xfrm>
          <a:prstGeom prst="rect">
            <a:avLst/>
          </a:prstGeom>
        </p:spPr>
      </p:pic>
      <p:pic>
        <p:nvPicPr>
          <p:cNvPr id="9" name="Picture 8"/>
          <p:cNvPicPr>
            <a:picLocks noChangeAspect="1"/>
          </p:cNvPicPr>
          <p:nvPr/>
        </p:nvPicPr>
        <p:blipFill>
          <a:blip r:embed="rId7"/>
          <a:stretch>
            <a:fillRect/>
          </a:stretch>
        </p:blipFill>
        <p:spPr>
          <a:xfrm>
            <a:off x="3649669" y="5491022"/>
            <a:ext cx="871804" cy="865707"/>
          </a:xfrm>
          <a:prstGeom prst="rect">
            <a:avLst/>
          </a:prstGeom>
        </p:spPr>
      </p:pic>
      <p:pic>
        <p:nvPicPr>
          <p:cNvPr id="10" name="Picture 9"/>
          <p:cNvPicPr>
            <a:picLocks noChangeAspect="1"/>
          </p:cNvPicPr>
          <p:nvPr/>
        </p:nvPicPr>
        <p:blipFill>
          <a:blip r:embed="rId8"/>
          <a:stretch>
            <a:fillRect/>
          </a:stretch>
        </p:blipFill>
        <p:spPr>
          <a:xfrm>
            <a:off x="3397001" y="6360330"/>
            <a:ext cx="1908213" cy="249958"/>
          </a:xfrm>
          <a:prstGeom prst="rect">
            <a:avLst/>
          </a:prstGeom>
        </p:spPr>
      </p:pic>
      <p:pic>
        <p:nvPicPr>
          <p:cNvPr id="11" name="Picture 10"/>
          <p:cNvPicPr>
            <a:picLocks noChangeAspect="1"/>
          </p:cNvPicPr>
          <p:nvPr/>
        </p:nvPicPr>
        <p:blipFill>
          <a:blip r:embed="rId9"/>
          <a:stretch>
            <a:fillRect/>
          </a:stretch>
        </p:blipFill>
        <p:spPr>
          <a:xfrm>
            <a:off x="7176132" y="5641408"/>
            <a:ext cx="2103302" cy="798645"/>
          </a:xfrm>
          <a:prstGeom prst="rect">
            <a:avLst/>
          </a:prstGeom>
        </p:spPr>
      </p:pic>
      <p:pic>
        <p:nvPicPr>
          <p:cNvPr id="12" name="Picture 11"/>
          <p:cNvPicPr>
            <a:picLocks noChangeAspect="1"/>
          </p:cNvPicPr>
          <p:nvPr/>
        </p:nvPicPr>
        <p:blipFill>
          <a:blip r:embed="rId10"/>
          <a:stretch>
            <a:fillRect/>
          </a:stretch>
        </p:blipFill>
        <p:spPr>
          <a:xfrm>
            <a:off x="5341941" y="5491022"/>
            <a:ext cx="1438776" cy="1165942"/>
          </a:xfrm>
          <a:prstGeom prst="rect">
            <a:avLst/>
          </a:prstGeom>
        </p:spPr>
      </p:pic>
      <p:pic>
        <p:nvPicPr>
          <p:cNvPr id="13" name="Picture 12"/>
          <p:cNvPicPr>
            <a:picLocks noChangeAspect="1"/>
          </p:cNvPicPr>
          <p:nvPr/>
        </p:nvPicPr>
        <p:blipFill>
          <a:blip r:embed="rId11"/>
          <a:stretch>
            <a:fillRect/>
          </a:stretch>
        </p:blipFill>
        <p:spPr>
          <a:xfrm>
            <a:off x="9507042" y="5586977"/>
            <a:ext cx="2261812" cy="804742"/>
          </a:xfrm>
          <a:prstGeom prst="rect">
            <a:avLst/>
          </a:prstGeom>
        </p:spPr>
      </p:pic>
    </p:spTree>
    <p:extLst>
      <p:ext uri="{BB962C8B-B14F-4D97-AF65-F5344CB8AC3E}">
        <p14:creationId xmlns:p14="http://schemas.microsoft.com/office/powerpoint/2010/main" val="3751257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t>Project Aim</a:t>
            </a:r>
            <a:endParaRPr lang="en-US" b="1" dirty="0">
              <a:latin typeface="+mn-lt"/>
            </a:endParaRPr>
          </a:p>
        </p:txBody>
      </p:sp>
      <p:sp>
        <p:nvSpPr>
          <p:cNvPr id="3" name="Content Placeholder 2"/>
          <p:cNvSpPr>
            <a:spLocks noGrp="1"/>
          </p:cNvSpPr>
          <p:nvPr>
            <p:ph idx="1"/>
          </p:nvPr>
        </p:nvSpPr>
        <p:spPr/>
        <p:txBody>
          <a:bodyPr/>
          <a:lstStyle/>
          <a:p>
            <a:r>
              <a:rPr lang="en-GB" dirty="0"/>
              <a:t>This project aims to strengthen the capacity of the collaborating universities’ Gender Studies and Social Work Departments/Schools to teach and research shifting notions of motherhood and fatherhood, and to strengthen their engagement in research uptake strategies with policy makers and non-academic partners</a:t>
            </a:r>
            <a:endParaRPr lang="en-US" dirty="0"/>
          </a:p>
          <a:p>
            <a:endParaRPr lang="en-US" dirty="0"/>
          </a:p>
        </p:txBody>
      </p:sp>
      <p:pic>
        <p:nvPicPr>
          <p:cNvPr id="4" name="Picture 3"/>
          <p:cNvPicPr>
            <a:picLocks noChangeAspect="1"/>
          </p:cNvPicPr>
          <p:nvPr/>
        </p:nvPicPr>
        <p:blipFill>
          <a:blip r:embed="rId2"/>
          <a:stretch>
            <a:fillRect/>
          </a:stretch>
        </p:blipFill>
        <p:spPr>
          <a:xfrm>
            <a:off x="10787062" y="235669"/>
            <a:ext cx="1133476" cy="1039888"/>
          </a:xfrm>
          <a:prstGeom prst="rect">
            <a:avLst/>
          </a:prstGeom>
        </p:spPr>
      </p:pic>
    </p:spTree>
    <p:extLst>
      <p:ext uri="{BB962C8B-B14F-4D97-AF65-F5344CB8AC3E}">
        <p14:creationId xmlns:p14="http://schemas.microsoft.com/office/powerpoint/2010/main" val="73017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Project Objectives</a:t>
            </a:r>
            <a:endParaRPr lang="en-US" b="1" dirty="0">
              <a:latin typeface="+mn-lt"/>
            </a:endParaRPr>
          </a:p>
        </p:txBody>
      </p:sp>
      <p:sp>
        <p:nvSpPr>
          <p:cNvPr id="3" name="Content Placeholder 2"/>
          <p:cNvSpPr>
            <a:spLocks noGrp="1"/>
          </p:cNvSpPr>
          <p:nvPr>
            <p:ph idx="1"/>
          </p:nvPr>
        </p:nvSpPr>
        <p:spPr/>
        <p:txBody>
          <a:bodyPr>
            <a:normAutofit fontScale="85000" lnSpcReduction="20000"/>
          </a:bodyPr>
          <a:lstStyle/>
          <a:p>
            <a:pPr lvl="0" fontAlgn="base"/>
            <a:r>
              <a:rPr lang="en-GB" b="1" dirty="0"/>
              <a:t>Research:</a:t>
            </a:r>
            <a:r>
              <a:rPr lang="en-GB" dirty="0"/>
              <a:t> To conduct locally grounded research and theorising on shifting notions of motherhood and fatherhood in Africa, paying attention to the changes, their drivers and implications for family relations and children’s welfare. </a:t>
            </a:r>
            <a:endParaRPr lang="en-US" dirty="0"/>
          </a:p>
          <a:p>
            <a:pPr lvl="0" fontAlgn="base"/>
            <a:r>
              <a:rPr lang="en-GB" b="1" dirty="0"/>
              <a:t>Capacity Building and Strengthening:</a:t>
            </a:r>
            <a:r>
              <a:rPr lang="en-GB" dirty="0"/>
              <a:t> To contribute to a pool of highly qualified researchers in the research area through supporting doctoral, post-doctoral and early career faculty research, mobility visits and research dissemination (conferences and policy engagement). </a:t>
            </a:r>
            <a:endParaRPr lang="en-US" dirty="0"/>
          </a:p>
          <a:p>
            <a:pPr lvl="0" fontAlgn="base"/>
            <a:r>
              <a:rPr lang="en-GB" b="1" dirty="0"/>
              <a:t>Collaboration and Partnerships:</a:t>
            </a:r>
            <a:r>
              <a:rPr lang="en-GB" dirty="0"/>
              <a:t> To build an intellectual community of interdisciplinary scholars from collaborating universities through collaborative research, co-research supervision, co-teaching, mobility visits, co-publishing and curriculum development. </a:t>
            </a:r>
            <a:endParaRPr lang="en-US" dirty="0"/>
          </a:p>
          <a:p>
            <a:pPr lvl="0" fontAlgn="base"/>
            <a:r>
              <a:rPr lang="en-GB" b="1" dirty="0"/>
              <a:t>Embedding:</a:t>
            </a:r>
            <a:r>
              <a:rPr lang="en-GB" dirty="0"/>
              <a:t> To embed our research findings within the work of the academic and non-academic communities responsible for gender, children’s welfare and family relations. </a:t>
            </a:r>
            <a:endParaRPr lang="en-US" dirty="0"/>
          </a:p>
          <a:p>
            <a:pPr algn="just"/>
            <a:endParaRPr lang="en-US" dirty="0"/>
          </a:p>
        </p:txBody>
      </p:sp>
      <p:pic>
        <p:nvPicPr>
          <p:cNvPr id="4" name="Picture 3"/>
          <p:cNvPicPr>
            <a:picLocks noChangeAspect="1"/>
          </p:cNvPicPr>
          <p:nvPr/>
        </p:nvPicPr>
        <p:blipFill>
          <a:blip r:embed="rId2"/>
          <a:stretch>
            <a:fillRect/>
          </a:stretch>
        </p:blipFill>
        <p:spPr>
          <a:xfrm>
            <a:off x="10787062" y="235669"/>
            <a:ext cx="1133476" cy="1039888"/>
          </a:xfrm>
          <a:prstGeom prst="rect">
            <a:avLst/>
          </a:prstGeom>
        </p:spPr>
      </p:pic>
    </p:spTree>
    <p:extLst>
      <p:ext uri="{BB962C8B-B14F-4D97-AF65-F5344CB8AC3E}">
        <p14:creationId xmlns:p14="http://schemas.microsoft.com/office/powerpoint/2010/main" val="1425448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E329-5DBB-FA51-0D0E-3DA73A1ED28C}"/>
              </a:ext>
            </a:extLst>
          </p:cNvPr>
          <p:cNvSpPr>
            <a:spLocks noGrp="1"/>
          </p:cNvSpPr>
          <p:nvPr>
            <p:ph type="title"/>
          </p:nvPr>
        </p:nvSpPr>
        <p:spPr/>
        <p:txBody>
          <a:bodyPr/>
          <a:lstStyle/>
          <a:p>
            <a:r>
              <a:rPr lang="en-US" b="1" dirty="0">
                <a:latin typeface="+mn-lt"/>
              </a:rPr>
              <a:t>Research Objectives:</a:t>
            </a:r>
          </a:p>
        </p:txBody>
      </p:sp>
      <p:sp>
        <p:nvSpPr>
          <p:cNvPr id="3" name="Content Placeholder 2">
            <a:extLst>
              <a:ext uri="{FF2B5EF4-FFF2-40B4-BE49-F238E27FC236}">
                <a16:creationId xmlns:a16="http://schemas.microsoft.com/office/drawing/2014/main" id="{72F2923B-6B1D-907C-8BF3-C7E667268893}"/>
              </a:ext>
            </a:extLst>
          </p:cNvPr>
          <p:cNvSpPr>
            <a:spLocks noGrp="1"/>
          </p:cNvSpPr>
          <p:nvPr>
            <p:ph idx="1"/>
          </p:nvPr>
        </p:nvSpPr>
        <p:spPr/>
        <p:txBody>
          <a:bodyPr>
            <a:normAutofit fontScale="92500" lnSpcReduction="10000"/>
          </a:bodyPr>
          <a:lstStyle/>
          <a:p>
            <a:pPr marL="514350" indent="-514350">
              <a:buAutoNum type="arabicPeriod"/>
            </a:pPr>
            <a:r>
              <a:rPr lang="en-US" dirty="0">
                <a:solidFill>
                  <a:srgbClr val="000000"/>
                </a:solidFill>
                <a:effectLst/>
                <a:latin typeface="Arial" panose="020B0604020202020204" pitchFamily="34" charset="0"/>
              </a:rPr>
              <a:t>To document the changing images of fatherhood and motherhood in African societies, from colonialism to-date</a:t>
            </a:r>
          </a:p>
          <a:p>
            <a:pPr marL="514350" indent="-514350">
              <a:buAutoNum type="arabicPeriod"/>
            </a:pPr>
            <a:r>
              <a:rPr lang="en-US" dirty="0">
                <a:solidFill>
                  <a:srgbClr val="000000"/>
                </a:solidFill>
                <a:effectLst/>
                <a:latin typeface="Arial" panose="020B0604020202020204" pitchFamily="34" charset="0"/>
              </a:rPr>
              <a:t>To examine how African notions of motherhood and fatherhood have been studied, </a:t>
            </a:r>
            <a:r>
              <a:rPr lang="en-US" dirty="0" err="1">
                <a:solidFill>
                  <a:srgbClr val="000000"/>
                </a:solidFill>
                <a:effectLst/>
                <a:latin typeface="Arial" panose="020B0604020202020204" pitchFamily="34" charset="0"/>
              </a:rPr>
              <a:t>theorised</a:t>
            </a:r>
            <a:r>
              <a:rPr lang="en-US" dirty="0">
                <a:solidFill>
                  <a:srgbClr val="000000"/>
                </a:solidFill>
                <a:effectLst/>
                <a:latin typeface="Arial" panose="020B0604020202020204" pitchFamily="34" charset="0"/>
              </a:rPr>
              <a:t> and researched in the participating countries.</a:t>
            </a:r>
          </a:p>
          <a:p>
            <a:pPr marL="514350" indent="-514350">
              <a:buAutoNum type="arabicPeriod"/>
            </a:pPr>
            <a:r>
              <a:rPr lang="en-US" dirty="0">
                <a:solidFill>
                  <a:srgbClr val="000000"/>
                </a:solidFill>
                <a:effectLst/>
                <a:latin typeface="Arial" panose="020B0604020202020204" pitchFamily="34" charset="0"/>
              </a:rPr>
              <a:t>To </a:t>
            </a:r>
            <a:r>
              <a:rPr lang="en-US" dirty="0" err="1">
                <a:solidFill>
                  <a:srgbClr val="000000"/>
                </a:solidFill>
                <a:effectLst/>
                <a:latin typeface="Arial" panose="020B0604020202020204" pitchFamily="34" charset="0"/>
              </a:rPr>
              <a:t>analyse</a:t>
            </a:r>
            <a:r>
              <a:rPr lang="en-US" dirty="0">
                <a:solidFill>
                  <a:srgbClr val="000000"/>
                </a:solidFill>
                <a:effectLst/>
                <a:latin typeface="Arial" panose="020B0604020202020204" pitchFamily="34" charset="0"/>
              </a:rPr>
              <a:t> the drivers of change, including austerity, GBV, technologies and policies in shaping and reconstructing experiences of motherhood and fatherhood in African societies from colonialism to-date</a:t>
            </a:r>
          </a:p>
          <a:p>
            <a:pPr marL="514350" indent="-514350">
              <a:buAutoNum type="arabicPeriod"/>
            </a:pPr>
            <a:r>
              <a:rPr lang="en-US" dirty="0">
                <a:solidFill>
                  <a:srgbClr val="000000"/>
                </a:solidFill>
                <a:effectLst/>
                <a:latin typeface="Arial" panose="020B0604020202020204" pitchFamily="34" charset="0"/>
              </a:rPr>
              <a:t>To examine the implications of the changing notions of motherhood and fatherhood in contemporary African societies</a:t>
            </a:r>
          </a:p>
          <a:p>
            <a:endParaRPr lang="en-US" dirty="0"/>
          </a:p>
        </p:txBody>
      </p:sp>
    </p:spTree>
    <p:extLst>
      <p:ext uri="{BB962C8B-B14F-4D97-AF65-F5344CB8AC3E}">
        <p14:creationId xmlns:p14="http://schemas.microsoft.com/office/powerpoint/2010/main" val="407230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1367931" y="2389073"/>
            <a:ext cx="5961888" cy="1999996"/>
          </a:xfrm>
        </p:spPr>
        <p:txBody>
          <a:bodyPr anchor="ctr">
            <a:normAutofit/>
          </a:bodyPr>
          <a:lstStyle/>
          <a:p>
            <a:r>
              <a:rPr lang="en-US" sz="4800" b="1" dirty="0">
                <a:solidFill>
                  <a:schemeClr val="bg1"/>
                </a:solidFill>
                <a:latin typeface="+mn-lt"/>
              </a:rPr>
              <a:t>WORK PACKAGES</a:t>
            </a:r>
          </a:p>
        </p:txBody>
      </p:sp>
      <p:graphicFrame>
        <p:nvGraphicFramePr>
          <p:cNvPr id="5" name="Content Placeholder 2">
            <a:extLst>
              <a:ext uri="{FF2B5EF4-FFF2-40B4-BE49-F238E27FC236}">
                <a16:creationId xmlns:a16="http://schemas.microsoft.com/office/drawing/2014/main" id="{40B8E13D-E5AF-AFDD-847C-D3FA60DA13A4}"/>
              </a:ext>
            </a:extLst>
          </p:cNvPr>
          <p:cNvGraphicFramePr>
            <a:graphicFrameLocks noGrp="1"/>
          </p:cNvGraphicFramePr>
          <p:nvPr>
            <p:ph idx="1"/>
            <p:extLst>
              <p:ext uri="{D42A27DB-BD31-4B8C-83A1-F6EECF244321}">
                <p14:modId xmlns:p14="http://schemas.microsoft.com/office/powerpoint/2010/main" val="1308226858"/>
              </p:ext>
            </p:extLst>
          </p:nvPr>
        </p:nvGraphicFramePr>
        <p:xfrm>
          <a:off x="2755900" y="288758"/>
          <a:ext cx="8597900"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59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9400" y="1683756"/>
            <a:ext cx="3314701" cy="2396359"/>
          </a:xfrm>
        </p:spPr>
        <p:txBody>
          <a:bodyPr anchor="b">
            <a:normAutofit/>
          </a:bodyPr>
          <a:lstStyle/>
          <a:p>
            <a:r>
              <a:rPr lang="en-US" sz="4000" b="1" dirty="0">
                <a:solidFill>
                  <a:srgbClr val="FFFFFF"/>
                </a:solidFill>
                <a:latin typeface="+mn-lt"/>
              </a:rPr>
              <a:t>Research WP</a:t>
            </a:r>
            <a:br>
              <a:rPr lang="en-US" sz="4000" b="1" dirty="0">
                <a:solidFill>
                  <a:srgbClr val="FFFFFF"/>
                </a:solidFill>
                <a:latin typeface="+mn-lt"/>
              </a:rPr>
            </a:br>
            <a:r>
              <a:rPr lang="en-US" sz="4000" b="1" dirty="0">
                <a:solidFill>
                  <a:srgbClr val="FFFFFF"/>
                </a:solidFill>
                <a:latin typeface="+mn-lt"/>
              </a:rPr>
              <a:t>Achievements</a:t>
            </a:r>
            <a:br>
              <a:rPr lang="en-US" sz="4000" b="1" dirty="0">
                <a:solidFill>
                  <a:srgbClr val="FFFFFF"/>
                </a:solidFill>
                <a:latin typeface="+mn-lt"/>
              </a:rPr>
            </a:br>
            <a:endParaRPr lang="en-US" sz="4000" b="1" dirty="0">
              <a:solidFill>
                <a:srgbClr val="FFFFFF"/>
              </a:solidFill>
              <a:latin typeface="+mn-lt"/>
            </a:endParaRPr>
          </a:p>
        </p:txBody>
      </p:sp>
      <p:graphicFrame>
        <p:nvGraphicFramePr>
          <p:cNvPr id="5" name="Content Placeholder 2">
            <a:extLst>
              <a:ext uri="{FF2B5EF4-FFF2-40B4-BE49-F238E27FC236}">
                <a16:creationId xmlns:a16="http://schemas.microsoft.com/office/drawing/2014/main" id="{712E8E72-F705-D23B-1A5E-87BAA8730811}"/>
              </a:ext>
            </a:extLst>
          </p:cNvPr>
          <p:cNvGraphicFramePr>
            <a:graphicFrameLocks noGrp="1"/>
          </p:cNvGraphicFramePr>
          <p:nvPr>
            <p:ph idx="1"/>
            <p:extLst>
              <p:ext uri="{D42A27DB-BD31-4B8C-83A1-F6EECF244321}">
                <p14:modId xmlns:p14="http://schemas.microsoft.com/office/powerpoint/2010/main" val="156989884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987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770965" y="448235"/>
          <a:ext cx="8301318" cy="575534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014448" y="3514165"/>
            <a:ext cx="4177552" cy="1815882"/>
          </a:xfrm>
          <a:prstGeom prst="rect">
            <a:avLst/>
          </a:prstGeom>
          <a:noFill/>
        </p:spPr>
        <p:txBody>
          <a:bodyPr wrap="square" rtlCol="0">
            <a:spAutoFit/>
          </a:bodyPr>
          <a:lstStyle/>
          <a:p>
            <a:pPr marL="342900" indent="-342900">
              <a:buAutoNum type="arabicPeriod"/>
            </a:pPr>
            <a:r>
              <a:rPr lang="en-US" sz="2800" dirty="0"/>
              <a:t>MAK and UI had the highest number of ECRs</a:t>
            </a:r>
          </a:p>
          <a:p>
            <a:pPr marL="342900" indent="-342900">
              <a:buAutoNum type="arabicPeriod"/>
            </a:pPr>
            <a:r>
              <a:rPr lang="en-US" sz="2800" dirty="0"/>
              <a:t>Wits struggled to get ECRs in the project</a:t>
            </a:r>
          </a:p>
        </p:txBody>
      </p:sp>
    </p:spTree>
    <p:extLst>
      <p:ext uri="{BB962C8B-B14F-4D97-AF65-F5344CB8AC3E}">
        <p14:creationId xmlns:p14="http://schemas.microsoft.com/office/powerpoint/2010/main" val="1443878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804399" cy="909883"/>
          </a:xfrm>
        </p:spPr>
        <p:txBody>
          <a:bodyPr>
            <a:normAutofit/>
          </a:bodyPr>
          <a:lstStyle/>
          <a:p>
            <a:r>
              <a:rPr lang="en-US" b="1" dirty="0">
                <a:latin typeface="+mn-lt"/>
              </a:rPr>
              <a:t>Ugandan ECRs and their areas of study</a:t>
            </a:r>
          </a:p>
        </p:txBody>
      </p:sp>
      <p:graphicFrame>
        <p:nvGraphicFramePr>
          <p:cNvPr id="8" name="Content Placeholder 7">
            <a:extLst>
              <a:ext uri="{FF2B5EF4-FFF2-40B4-BE49-F238E27FC236}">
                <a16:creationId xmlns:a16="http://schemas.microsoft.com/office/drawing/2014/main" id="{7987EE21-D7FA-AD4F-DC80-C869D9F23578}"/>
              </a:ext>
            </a:extLst>
          </p:cNvPr>
          <p:cNvGraphicFramePr>
            <a:graphicFrameLocks noGrp="1"/>
          </p:cNvGraphicFramePr>
          <p:nvPr>
            <p:ph idx="1"/>
            <p:extLst>
              <p:ext uri="{D42A27DB-BD31-4B8C-83A1-F6EECF244321}">
                <p14:modId xmlns:p14="http://schemas.microsoft.com/office/powerpoint/2010/main" val="1955403850"/>
              </p:ext>
            </p:extLst>
          </p:nvPr>
        </p:nvGraphicFramePr>
        <p:xfrm>
          <a:off x="750093" y="1168400"/>
          <a:ext cx="10691814" cy="5210003"/>
        </p:xfrm>
        <a:graphic>
          <a:graphicData uri="http://schemas.openxmlformats.org/drawingml/2006/table">
            <a:tbl>
              <a:tblPr firstRow="1" bandRow="1">
                <a:tableStyleId>{5C22544A-7EE6-4342-B048-85BDC9FD1C3A}</a:tableStyleId>
              </a:tblPr>
              <a:tblGrid>
                <a:gridCol w="3705226">
                  <a:extLst>
                    <a:ext uri="{9D8B030D-6E8A-4147-A177-3AD203B41FA5}">
                      <a16:colId xmlns:a16="http://schemas.microsoft.com/office/drawing/2014/main" val="2884695161"/>
                    </a:ext>
                  </a:extLst>
                </a:gridCol>
                <a:gridCol w="6986588">
                  <a:extLst>
                    <a:ext uri="{9D8B030D-6E8A-4147-A177-3AD203B41FA5}">
                      <a16:colId xmlns:a16="http://schemas.microsoft.com/office/drawing/2014/main" val="4101761713"/>
                    </a:ext>
                  </a:extLst>
                </a:gridCol>
              </a:tblGrid>
              <a:tr h="455123">
                <a:tc>
                  <a:txBody>
                    <a:bodyPr/>
                    <a:lstStyle/>
                    <a:p>
                      <a:pPr marL="0" marR="0" algn="l">
                        <a:lnSpc>
                          <a:spcPct val="107000"/>
                        </a:lnSpc>
                        <a:spcBef>
                          <a:spcPts val="0"/>
                        </a:spcBef>
                        <a:spcAft>
                          <a:spcPts val="0"/>
                        </a:spcAft>
                      </a:pPr>
                      <a:r>
                        <a:rPr lang="en-GB" sz="2400" b="1" dirty="0">
                          <a:effectLst/>
                          <a:latin typeface="+mn-lt"/>
                        </a:rPr>
                        <a:t>Authors</a:t>
                      </a:r>
                      <a:endParaRPr lang="en-US" sz="2400" b="1" dirty="0">
                        <a:effectLst/>
                        <a:latin typeface="+mn-lt"/>
                        <a:ea typeface="Cambria" panose="02040503050406030204" pitchFamily="18" charset="0"/>
                        <a:cs typeface="Cambria" panose="02040503050406030204" pitchFamily="18" charset="0"/>
                      </a:endParaRPr>
                    </a:p>
                  </a:txBody>
                  <a:tcPr marL="68580" marR="68580" marT="0" marB="0" anchor="b"/>
                </a:tc>
                <a:tc>
                  <a:txBody>
                    <a:bodyPr/>
                    <a:lstStyle/>
                    <a:p>
                      <a:pPr marL="0" marR="0" algn="l">
                        <a:lnSpc>
                          <a:spcPct val="107000"/>
                        </a:lnSpc>
                        <a:spcBef>
                          <a:spcPts val="0"/>
                        </a:spcBef>
                        <a:spcAft>
                          <a:spcPts val="0"/>
                        </a:spcAft>
                      </a:pPr>
                      <a:r>
                        <a:rPr lang="en-GB" sz="2400" b="1" dirty="0">
                          <a:effectLst/>
                          <a:latin typeface="+mn-lt"/>
                        </a:rPr>
                        <a:t>Manuscript </a:t>
                      </a:r>
                      <a:endParaRPr lang="en-US" sz="2400" b="1" dirty="0">
                        <a:effectLst/>
                        <a:latin typeface="+mn-lt"/>
                        <a:ea typeface="Cambria" panose="02040503050406030204" pitchFamily="18" charset="0"/>
                        <a:cs typeface="Cambria" panose="02040503050406030204" pitchFamily="18" charset="0"/>
                      </a:endParaRPr>
                    </a:p>
                  </a:txBody>
                  <a:tcPr marL="68580" marR="68580" marT="0" marB="0" anchor="b"/>
                </a:tc>
                <a:extLst>
                  <a:ext uri="{0D108BD9-81ED-4DB2-BD59-A6C34878D82A}">
                    <a16:rowId xmlns:a16="http://schemas.microsoft.com/office/drawing/2014/main" val="957612196"/>
                  </a:ext>
                </a:extLst>
              </a:tr>
              <a:tr h="455123">
                <a:tc>
                  <a:txBody>
                    <a:bodyPr/>
                    <a:lstStyle/>
                    <a:p>
                      <a:pPr marL="0" marR="0" algn="l">
                        <a:lnSpc>
                          <a:spcPct val="107000"/>
                        </a:lnSpc>
                        <a:spcBef>
                          <a:spcPts val="0"/>
                        </a:spcBef>
                        <a:spcAft>
                          <a:spcPts val="0"/>
                        </a:spcAft>
                      </a:pPr>
                      <a:r>
                        <a:rPr lang="en-GB" sz="2400" dirty="0" err="1">
                          <a:effectLst/>
                          <a:latin typeface="+mn-lt"/>
                        </a:rPr>
                        <a:t>Tugume</a:t>
                      </a:r>
                      <a:r>
                        <a:rPr lang="en-GB" sz="2400" dirty="0">
                          <a:effectLst/>
                          <a:latin typeface="+mn-lt"/>
                        </a:rPr>
                        <a:t> Howard (ECR)</a:t>
                      </a:r>
                      <a:endParaRPr lang="en-US" sz="2400" dirty="0">
                        <a:effectLst/>
                        <a:latin typeface="+mn-lt"/>
                        <a:ea typeface="Cambria" panose="02040503050406030204" pitchFamily="18" charset="0"/>
                        <a:cs typeface="Cambria" panose="02040503050406030204" pitchFamily="18" charset="0"/>
                      </a:endParaRPr>
                    </a:p>
                  </a:txBody>
                  <a:tcPr marL="68580" marR="68580" marT="0" marB="0" anchor="b"/>
                </a:tc>
                <a:tc>
                  <a:txBody>
                    <a:bodyPr/>
                    <a:lstStyle/>
                    <a:p>
                      <a:r>
                        <a:rPr lang="en-US" sz="2400" dirty="0" err="1">
                          <a:latin typeface="+mn-lt"/>
                        </a:rPr>
                        <a:t>Analysing</a:t>
                      </a:r>
                      <a:r>
                        <a:rPr lang="en-US" sz="2400" dirty="0">
                          <a:latin typeface="+mn-lt"/>
                        </a:rPr>
                        <a:t> the ways in which Pigeon Pea production (re) shapes parenthood among climate-smart agricultural farmers of Lira and </a:t>
                      </a:r>
                      <a:r>
                        <a:rPr lang="en-US" sz="2400" dirty="0" err="1">
                          <a:latin typeface="+mn-lt"/>
                        </a:rPr>
                        <a:t>Alebtong</a:t>
                      </a:r>
                      <a:r>
                        <a:rPr lang="en-US" sz="2400" dirty="0">
                          <a:latin typeface="+mn-lt"/>
                        </a:rPr>
                        <a:t> Districts, Uganda. </a:t>
                      </a:r>
                    </a:p>
                  </a:txBody>
                  <a:tcPr/>
                </a:tc>
                <a:extLst>
                  <a:ext uri="{0D108BD9-81ED-4DB2-BD59-A6C34878D82A}">
                    <a16:rowId xmlns:a16="http://schemas.microsoft.com/office/drawing/2014/main" val="191524608"/>
                  </a:ext>
                </a:extLst>
              </a:tr>
              <a:tr h="455123">
                <a:tc>
                  <a:txBody>
                    <a:bodyPr/>
                    <a:lstStyle/>
                    <a:p>
                      <a:pPr marL="0" marR="0" algn="l">
                        <a:lnSpc>
                          <a:spcPct val="107000"/>
                        </a:lnSpc>
                        <a:spcBef>
                          <a:spcPts val="0"/>
                        </a:spcBef>
                        <a:spcAft>
                          <a:spcPts val="0"/>
                        </a:spcAft>
                      </a:pPr>
                      <a:r>
                        <a:rPr lang="en-GB" sz="2400" dirty="0" err="1">
                          <a:effectLst/>
                          <a:latin typeface="+mn-lt"/>
                        </a:rPr>
                        <a:t>Dr.</a:t>
                      </a:r>
                      <a:r>
                        <a:rPr lang="en-GB" sz="2400" dirty="0">
                          <a:effectLst/>
                          <a:latin typeface="+mn-lt"/>
                        </a:rPr>
                        <a:t> Joshua </a:t>
                      </a:r>
                      <a:r>
                        <a:rPr lang="en-GB" sz="2400" dirty="0" err="1">
                          <a:effectLst/>
                          <a:latin typeface="+mn-lt"/>
                        </a:rPr>
                        <a:t>Mugambwa</a:t>
                      </a:r>
                      <a:r>
                        <a:rPr lang="en-GB" sz="2400" dirty="0">
                          <a:effectLst/>
                          <a:latin typeface="+mn-lt"/>
                        </a:rPr>
                        <a:t>(ECR)</a:t>
                      </a:r>
                      <a:endParaRPr lang="en-US" sz="2400" dirty="0">
                        <a:effectLst/>
                        <a:latin typeface="+mn-lt"/>
                        <a:ea typeface="Cambria" panose="02040503050406030204" pitchFamily="18" charset="0"/>
                        <a:cs typeface="Cambria" panose="02040503050406030204" pitchFamily="18" charset="0"/>
                      </a:endParaRPr>
                    </a:p>
                  </a:txBody>
                  <a:tcPr marL="68580" marR="68580"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effectLst/>
                          <a:latin typeface="+mn-lt"/>
                          <a:ea typeface="+mn-ea"/>
                          <a:cs typeface="+mn-cs"/>
                        </a:rPr>
                        <a:t>Working Fatherhood, Working Motherhood and Child Wellbeing: Exploring children's experiences and perspectives” </a:t>
                      </a:r>
                      <a:endParaRPr lang="en-US" sz="2400" kern="1200" dirty="0">
                        <a:solidFill>
                          <a:schemeClr val="dk1"/>
                        </a:solidFill>
                        <a:effectLst/>
                        <a:latin typeface="+mn-lt"/>
                        <a:ea typeface="+mn-ea"/>
                        <a:cs typeface="+mn-cs"/>
                      </a:endParaRPr>
                    </a:p>
                  </a:txBody>
                  <a:tcPr/>
                </a:tc>
                <a:extLst>
                  <a:ext uri="{0D108BD9-81ED-4DB2-BD59-A6C34878D82A}">
                    <a16:rowId xmlns:a16="http://schemas.microsoft.com/office/drawing/2014/main" val="3703258851"/>
                  </a:ext>
                </a:extLst>
              </a:tr>
              <a:tr h="454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effectLst/>
                          <a:latin typeface="+mn-lt"/>
                        </a:rPr>
                        <a:t>Nalwadda</a:t>
                      </a:r>
                      <a:r>
                        <a:rPr lang="en-GB" sz="2400" dirty="0">
                          <a:effectLst/>
                          <a:latin typeface="+mn-lt"/>
                        </a:rPr>
                        <a:t> </a:t>
                      </a:r>
                      <a:r>
                        <a:rPr lang="en-GB" sz="2400" dirty="0" err="1">
                          <a:effectLst/>
                          <a:latin typeface="+mn-lt"/>
                        </a:rPr>
                        <a:t>Proscovia</a:t>
                      </a:r>
                      <a:r>
                        <a:rPr lang="en-GB" sz="2400" dirty="0">
                          <a:effectLst/>
                          <a:latin typeface="+mn-lt"/>
                        </a:rPr>
                        <a:t>(ECR)</a:t>
                      </a:r>
                      <a:endParaRPr lang="en-US" sz="2400" dirty="0">
                        <a:effectLst/>
                        <a:latin typeface="+mn-lt"/>
                        <a:ea typeface="Cambria" panose="02040503050406030204" pitchFamily="18" charset="0"/>
                        <a:cs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effectLst/>
                          <a:latin typeface="+mn-lt"/>
                          <a:ea typeface="+mn-ea"/>
                          <a:cs typeface="+mn-cs"/>
                        </a:rPr>
                        <a:t>Assessing the changing notion of motherhood and fatherhood amidst COVID-19 family-based challenges in Mukono district, Uganda.</a:t>
                      </a:r>
                      <a:endParaRPr lang="en-US" sz="2400" kern="1200" dirty="0">
                        <a:solidFill>
                          <a:schemeClr val="dk1"/>
                        </a:solidFill>
                        <a:effectLst/>
                        <a:latin typeface="+mn-lt"/>
                        <a:ea typeface="+mn-ea"/>
                        <a:cs typeface="+mn-cs"/>
                      </a:endParaRPr>
                    </a:p>
                  </a:txBody>
                  <a:tcPr/>
                </a:tc>
                <a:extLst>
                  <a:ext uri="{0D108BD9-81ED-4DB2-BD59-A6C34878D82A}">
                    <a16:rowId xmlns:a16="http://schemas.microsoft.com/office/drawing/2014/main" val="667299538"/>
                  </a:ext>
                </a:extLst>
              </a:tr>
              <a:tr h="783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effectLst/>
                          <a:latin typeface="+mn-lt"/>
                        </a:rPr>
                        <a:t>Dr.</a:t>
                      </a:r>
                      <a:r>
                        <a:rPr lang="en-GB" sz="2400" dirty="0">
                          <a:effectLst/>
                          <a:latin typeface="+mn-lt"/>
                        </a:rPr>
                        <a:t> </a:t>
                      </a:r>
                      <a:r>
                        <a:rPr lang="en-GB" sz="2400" dirty="0" err="1">
                          <a:effectLst/>
                          <a:latin typeface="+mn-lt"/>
                        </a:rPr>
                        <a:t>Sekito</a:t>
                      </a:r>
                      <a:r>
                        <a:rPr lang="en-GB" sz="2400" dirty="0">
                          <a:effectLst/>
                          <a:latin typeface="+mn-lt"/>
                        </a:rPr>
                        <a:t> Zaid</a:t>
                      </a:r>
                      <a:r>
                        <a:rPr lang="en-GB" sz="2400" baseline="0" dirty="0">
                          <a:effectLst/>
                          <a:latin typeface="+mn-lt"/>
                        </a:rPr>
                        <a:t> (ECR)</a:t>
                      </a:r>
                      <a:endParaRPr lang="en-US" sz="2400" dirty="0">
                        <a:effectLst/>
                        <a:latin typeface="+mn-lt"/>
                        <a:ea typeface="Cambria" panose="02040503050406030204" pitchFamily="18" charset="0"/>
                        <a:cs typeface="Cambria" panose="02040503050406030204" pitchFamily="18" charset="0"/>
                      </a:endParaRPr>
                    </a:p>
                    <a:p>
                      <a:endParaRPr lang="en-US" sz="2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effectLst/>
                          <a:latin typeface="+mn-lt"/>
                        </a:rPr>
                        <a:t>Historicising</a:t>
                      </a:r>
                      <a:r>
                        <a:rPr lang="en-US" sz="2400" dirty="0">
                          <a:effectLst/>
                          <a:latin typeface="+mn-lt"/>
                        </a:rPr>
                        <a:t> the Concept of Motherhood in Uganda; Buganda, c1840 - 2021</a:t>
                      </a:r>
                      <a:endParaRPr lang="en-US" sz="24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253863410"/>
                  </a:ext>
                </a:extLst>
              </a:tr>
            </a:tbl>
          </a:graphicData>
        </a:graphic>
      </p:graphicFrame>
    </p:spTree>
    <p:extLst>
      <p:ext uri="{BB962C8B-B14F-4D97-AF65-F5344CB8AC3E}">
        <p14:creationId xmlns:p14="http://schemas.microsoft.com/office/powerpoint/2010/main" val="269229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CA06CD6-90CA-4C45-856C-6771339E1E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963507"/>
            <a:ext cx="3589421" cy="4930986"/>
          </a:xfrm>
        </p:spPr>
        <p:txBody>
          <a:bodyPr vert="horz" lIns="91440" tIns="45720" rIns="91440" bIns="45720" rtlCol="0" anchor="ctr">
            <a:normAutofit/>
          </a:bodyPr>
          <a:lstStyle/>
          <a:p>
            <a:pPr algn="r"/>
            <a:r>
              <a:rPr lang="en-US" b="1" kern="1200" dirty="0">
                <a:solidFill>
                  <a:schemeClr val="accent1"/>
                </a:solidFill>
                <a:latin typeface="+mj-lt"/>
                <a:ea typeface="+mj-ea"/>
                <a:cs typeface="+mj-cs"/>
              </a:rPr>
              <a:t>Research Work package</a:t>
            </a:r>
          </a:p>
        </p:txBody>
      </p:sp>
      <p:cxnSp>
        <p:nvCxnSpPr>
          <p:cNvPr id="21" name="Straight Connector 20">
            <a:extLst>
              <a:ext uri="{FF2B5EF4-FFF2-40B4-BE49-F238E27FC236}">
                <a16:creationId xmlns:a16="http://schemas.microsoft.com/office/drawing/2014/main" id="{5021601D-2758-4B15-A31C-FDA184C51B3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0" y="963507"/>
            <a:ext cx="6250940" cy="2304627"/>
          </a:xfrm>
        </p:spPr>
        <p:txBody>
          <a:bodyPr vert="horz" lIns="91440" tIns="45720" rIns="91440" bIns="45720" rtlCol="0" anchor="b">
            <a:normAutofit/>
          </a:bodyPr>
          <a:lstStyle/>
          <a:p>
            <a:pPr marL="0" indent="0">
              <a:buNone/>
            </a:pPr>
            <a:r>
              <a:rPr lang="en-US" sz="2000" dirty="0"/>
              <a:t>Under this work package the </a:t>
            </a:r>
            <a:r>
              <a:rPr lang="en-US" sz="2000" dirty="0" err="1"/>
              <a:t>SCaRPE</a:t>
            </a:r>
            <a:r>
              <a:rPr lang="en-US" sz="2000" dirty="0"/>
              <a:t>-A Project sought to conduct locally grounded research and theorizing on shifting notions of motherhood and fatherhood in Africa, paying attention to the changes, their drivers and implications for family relations and children’s welfare. </a:t>
            </a:r>
          </a:p>
        </p:txBody>
      </p:sp>
      <p:sp>
        <p:nvSpPr>
          <p:cNvPr id="4" name="Content Placeholder 2">
            <a:extLst>
              <a:ext uri="{FF2B5EF4-FFF2-40B4-BE49-F238E27FC236}">
                <a16:creationId xmlns:a16="http://schemas.microsoft.com/office/drawing/2014/main" id="{FAC91A05-A3F6-EC23-3E0A-65A668A1C1B8}"/>
              </a:ext>
            </a:extLst>
          </p:cNvPr>
          <p:cNvSpPr txBox="1">
            <a:spLocks/>
          </p:cNvSpPr>
          <p:nvPr/>
        </p:nvSpPr>
        <p:spPr>
          <a:xfrm>
            <a:off x="4976030" y="3589866"/>
            <a:ext cx="6250940" cy="23046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Tree>
    <p:extLst>
      <p:ext uri="{BB962C8B-B14F-4D97-AF65-F5344CB8AC3E}">
        <p14:creationId xmlns:p14="http://schemas.microsoft.com/office/powerpoint/2010/main" val="465879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3005-E112-9D4E-BF35-EB0162F77713}"/>
              </a:ext>
            </a:extLst>
          </p:cNvPr>
          <p:cNvSpPr>
            <a:spLocks noGrp="1"/>
          </p:cNvSpPr>
          <p:nvPr>
            <p:ph type="title"/>
          </p:nvPr>
        </p:nvSpPr>
        <p:spPr>
          <a:xfrm>
            <a:off x="665480" y="2986405"/>
            <a:ext cx="10515600" cy="1325563"/>
          </a:xfrm>
        </p:spPr>
        <p:txBody>
          <a:bodyPr>
            <a:normAutofit fontScale="90000"/>
          </a:bodyPr>
          <a:lstStyle/>
          <a:p>
            <a:pPr algn="ctr"/>
            <a:r>
              <a:rPr lang="en-US" b="1" dirty="0">
                <a:latin typeface="+mn-lt"/>
              </a:rPr>
              <a:t>EVALUATING EXISTING EVIDENCE ON MOTHERHOOD AND FATHERHOOD IN UGANDA</a:t>
            </a:r>
          </a:p>
        </p:txBody>
      </p:sp>
    </p:spTree>
    <p:extLst>
      <p:ext uri="{BB962C8B-B14F-4D97-AF65-F5344CB8AC3E}">
        <p14:creationId xmlns:p14="http://schemas.microsoft.com/office/powerpoint/2010/main" val="214397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7109-245B-9CF8-B319-024760480C96}"/>
              </a:ext>
            </a:extLst>
          </p:cNvPr>
          <p:cNvSpPr>
            <a:spLocks noGrp="1"/>
          </p:cNvSpPr>
          <p:nvPr>
            <p:ph type="title"/>
          </p:nvPr>
        </p:nvSpPr>
        <p:spPr/>
        <p:txBody>
          <a:bodyPr/>
          <a:lstStyle/>
          <a:p>
            <a:r>
              <a:rPr lang="en-US" b="1" dirty="0">
                <a:latin typeface="+mn-lt"/>
              </a:rPr>
              <a:t>Systematic Literature Review:</a:t>
            </a:r>
          </a:p>
        </p:txBody>
      </p:sp>
      <p:sp>
        <p:nvSpPr>
          <p:cNvPr id="3" name="Content Placeholder 2">
            <a:extLst>
              <a:ext uri="{FF2B5EF4-FFF2-40B4-BE49-F238E27FC236}">
                <a16:creationId xmlns:a16="http://schemas.microsoft.com/office/drawing/2014/main" id="{FC7BEAF7-ECC3-4A0E-1B1D-118FFF39F27F}"/>
              </a:ext>
            </a:extLst>
          </p:cNvPr>
          <p:cNvSpPr>
            <a:spLocks noGrp="1"/>
          </p:cNvSpPr>
          <p:nvPr>
            <p:ph idx="1"/>
          </p:nvPr>
        </p:nvSpPr>
        <p:spPr/>
        <p:txBody>
          <a:bodyPr/>
          <a:lstStyle/>
          <a:p>
            <a:pPr marL="0" indent="0">
              <a:buNone/>
            </a:pPr>
            <a:r>
              <a:rPr lang="en-ZA" sz="2800" dirty="0"/>
              <a:t>A means of identifying, evaluating and interpreting all available research relevant to a particular research question or topic</a:t>
            </a:r>
          </a:p>
          <a:p>
            <a:pPr marL="0" indent="0">
              <a:buNone/>
            </a:pPr>
            <a:endParaRPr lang="en-US" sz="2800" dirty="0"/>
          </a:p>
          <a:p>
            <a:pPr marL="0" indent="0">
              <a:buNone/>
            </a:pPr>
            <a:r>
              <a:rPr lang="en-US" sz="2800" b="1" dirty="0"/>
              <a:t>Question:</a:t>
            </a:r>
          </a:p>
          <a:p>
            <a:r>
              <a:rPr lang="en-US" sz="2800" dirty="0"/>
              <a:t>What research exists on notions of motherhood, fatherhood and child wellbeing? </a:t>
            </a:r>
          </a:p>
          <a:p>
            <a:pPr marL="0"/>
            <a:r>
              <a:rPr lang="en-US" sz="2800" dirty="0"/>
              <a:t>How has it changed over time?  </a:t>
            </a:r>
          </a:p>
          <a:p>
            <a:endParaRPr lang="en-US" dirty="0"/>
          </a:p>
        </p:txBody>
      </p:sp>
    </p:spTree>
    <p:extLst>
      <p:ext uri="{BB962C8B-B14F-4D97-AF65-F5344CB8AC3E}">
        <p14:creationId xmlns:p14="http://schemas.microsoft.com/office/powerpoint/2010/main" val="80438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cs typeface="Calibri" panose="020F0502020204030204" pitchFamily="34" charset="0"/>
              </a:rPr>
              <a:t>The ARUA </a:t>
            </a:r>
            <a:r>
              <a:rPr lang="en-GB" b="1" dirty="0" err="1">
                <a:latin typeface="Calibri" panose="020F0502020204030204" pitchFamily="34" charset="0"/>
                <a:cs typeface="Calibri" panose="020F0502020204030204" pitchFamily="34" charset="0"/>
              </a:rPr>
              <a:t>CoE</a:t>
            </a:r>
            <a:r>
              <a:rPr lang="en-GB" b="1" dirty="0">
                <a:latin typeface="Calibri" panose="020F0502020204030204" pitchFamily="34" charset="0"/>
                <a:cs typeface="Calibri" panose="020F0502020204030204" pitchFamily="34" charset="0"/>
              </a:rPr>
              <a:t> in Notions of Identity:</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lgn="just">
              <a:buNone/>
            </a:pPr>
            <a:r>
              <a:rPr lang="en-GB" dirty="0"/>
              <a:t>The ARUA </a:t>
            </a:r>
            <a:r>
              <a:rPr lang="en-GB" dirty="0" err="1"/>
              <a:t>CoE</a:t>
            </a:r>
            <a:r>
              <a:rPr lang="en-GB" dirty="0"/>
              <a:t> in Notions of Identity is:</a:t>
            </a:r>
          </a:p>
          <a:p>
            <a:pPr marL="514350" indent="-514350" algn="just">
              <a:buFont typeface="+mj-lt"/>
              <a:buAutoNum type="arabicPeriod"/>
            </a:pPr>
            <a:r>
              <a:rPr lang="en-GB" dirty="0"/>
              <a:t>Hosted at Makerere University (School of Women and Gender Studies). </a:t>
            </a:r>
          </a:p>
          <a:p>
            <a:pPr marL="514350" indent="-514350" algn="just">
              <a:buFont typeface="+mj-lt"/>
              <a:buAutoNum type="arabicPeriod"/>
            </a:pPr>
            <a:r>
              <a:rPr lang="en-GB" dirty="0"/>
              <a:t>Multi-disciplinary centre linking with other disciplines within MAK and other universities. </a:t>
            </a:r>
          </a:p>
          <a:p>
            <a:pPr marL="514350" indent="-514350" algn="just">
              <a:buFont typeface="+mj-lt"/>
              <a:buAutoNum type="arabicPeriod"/>
            </a:pPr>
            <a:r>
              <a:rPr lang="en-GB" dirty="0"/>
              <a:t>Has three output areas: Academic; Capacity Building; and Networking and Visibility</a:t>
            </a:r>
          </a:p>
        </p:txBody>
      </p:sp>
      <p:pic>
        <p:nvPicPr>
          <p:cNvPr id="6" name="Picture 5"/>
          <p:cNvPicPr>
            <a:picLocks noChangeAspect="1"/>
          </p:cNvPicPr>
          <p:nvPr/>
        </p:nvPicPr>
        <p:blipFill>
          <a:blip r:embed="rId2"/>
          <a:stretch>
            <a:fillRect/>
          </a:stretch>
        </p:blipFill>
        <p:spPr>
          <a:xfrm>
            <a:off x="10787062" y="235669"/>
            <a:ext cx="1133476" cy="1039888"/>
          </a:xfrm>
          <a:prstGeom prst="rect">
            <a:avLst/>
          </a:prstGeom>
        </p:spPr>
      </p:pic>
    </p:spTree>
    <p:extLst>
      <p:ext uri="{BB962C8B-B14F-4D97-AF65-F5344CB8AC3E}">
        <p14:creationId xmlns:p14="http://schemas.microsoft.com/office/powerpoint/2010/main" val="349820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F9C7-1C2E-E601-B2D6-1DB593512111}"/>
              </a:ext>
            </a:extLst>
          </p:cNvPr>
          <p:cNvSpPr>
            <a:spLocks noGrp="1"/>
          </p:cNvSpPr>
          <p:nvPr>
            <p:ph type="title"/>
          </p:nvPr>
        </p:nvSpPr>
        <p:spPr/>
        <p:txBody>
          <a:bodyPr/>
          <a:lstStyle/>
          <a:p>
            <a:r>
              <a:rPr lang="en-US" b="1" dirty="0">
                <a:latin typeface="+mn-lt"/>
              </a:rPr>
              <a:t>Systematic Literature Review</a:t>
            </a:r>
          </a:p>
        </p:txBody>
      </p:sp>
      <p:graphicFrame>
        <p:nvGraphicFramePr>
          <p:cNvPr id="7" name="Content Placeholder 6">
            <a:extLst>
              <a:ext uri="{FF2B5EF4-FFF2-40B4-BE49-F238E27FC236}">
                <a16:creationId xmlns:a16="http://schemas.microsoft.com/office/drawing/2014/main" id="{53EC0689-EF9E-D2B4-B261-60FB253C68E7}"/>
              </a:ext>
            </a:extLst>
          </p:cNvPr>
          <p:cNvGraphicFramePr>
            <a:graphicFrameLocks noGrp="1"/>
          </p:cNvGraphicFramePr>
          <p:nvPr>
            <p:ph idx="1"/>
            <p:extLst>
              <p:ext uri="{D42A27DB-BD31-4B8C-83A1-F6EECF244321}">
                <p14:modId xmlns:p14="http://schemas.microsoft.com/office/powerpoint/2010/main" val="3352613621"/>
              </p:ext>
            </p:extLst>
          </p:nvPr>
        </p:nvGraphicFramePr>
        <p:xfrm>
          <a:off x="838200" y="1825625"/>
          <a:ext cx="10515597" cy="39014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181001793"/>
                    </a:ext>
                  </a:extLst>
                </a:gridCol>
                <a:gridCol w="3505199">
                  <a:extLst>
                    <a:ext uri="{9D8B030D-6E8A-4147-A177-3AD203B41FA5}">
                      <a16:colId xmlns:a16="http://schemas.microsoft.com/office/drawing/2014/main" val="737530945"/>
                    </a:ext>
                  </a:extLst>
                </a:gridCol>
                <a:gridCol w="3505199">
                  <a:extLst>
                    <a:ext uri="{9D8B030D-6E8A-4147-A177-3AD203B41FA5}">
                      <a16:colId xmlns:a16="http://schemas.microsoft.com/office/drawing/2014/main" val="3734969606"/>
                    </a:ext>
                  </a:extLst>
                </a:gridCol>
              </a:tblGrid>
              <a:tr h="370840">
                <a:tc>
                  <a:txBody>
                    <a:bodyPr/>
                    <a:lstStyle/>
                    <a:p>
                      <a:r>
                        <a:rPr lang="en-US" sz="4000" dirty="0"/>
                        <a:t>Country</a:t>
                      </a:r>
                    </a:p>
                  </a:txBody>
                  <a:tcPr/>
                </a:tc>
                <a:tc>
                  <a:txBody>
                    <a:bodyPr/>
                    <a:lstStyle/>
                    <a:p>
                      <a:r>
                        <a:rPr lang="en-US" sz="4000" dirty="0"/>
                        <a:t>Total Papers</a:t>
                      </a:r>
                    </a:p>
                  </a:txBody>
                  <a:tcPr/>
                </a:tc>
                <a:tc>
                  <a:txBody>
                    <a:bodyPr/>
                    <a:lstStyle/>
                    <a:p>
                      <a:r>
                        <a:rPr lang="en-US" sz="4000" dirty="0"/>
                        <a:t>Appraised</a:t>
                      </a:r>
                    </a:p>
                  </a:txBody>
                  <a:tcPr/>
                </a:tc>
                <a:extLst>
                  <a:ext uri="{0D108BD9-81ED-4DB2-BD59-A6C34878D82A}">
                    <a16:rowId xmlns:a16="http://schemas.microsoft.com/office/drawing/2014/main" val="1107169244"/>
                  </a:ext>
                </a:extLst>
              </a:tr>
              <a:tr h="370840">
                <a:tc>
                  <a:txBody>
                    <a:bodyPr/>
                    <a:lstStyle/>
                    <a:p>
                      <a:r>
                        <a:rPr lang="en-US" sz="3600" dirty="0"/>
                        <a:t>Uganda</a:t>
                      </a:r>
                    </a:p>
                  </a:txBody>
                  <a:tcPr/>
                </a:tc>
                <a:tc>
                  <a:txBody>
                    <a:bodyPr/>
                    <a:lstStyle/>
                    <a:p>
                      <a:pPr algn="r"/>
                      <a:r>
                        <a:rPr lang="en-US" sz="3600" dirty="0"/>
                        <a:t>2164</a:t>
                      </a:r>
                    </a:p>
                  </a:txBody>
                  <a:tcPr/>
                </a:tc>
                <a:tc>
                  <a:txBody>
                    <a:bodyPr/>
                    <a:lstStyle/>
                    <a:p>
                      <a:pPr algn="r"/>
                      <a:r>
                        <a:rPr lang="en-US" sz="3600" dirty="0"/>
                        <a:t>500</a:t>
                      </a:r>
                    </a:p>
                  </a:txBody>
                  <a:tcPr/>
                </a:tc>
                <a:extLst>
                  <a:ext uri="{0D108BD9-81ED-4DB2-BD59-A6C34878D82A}">
                    <a16:rowId xmlns:a16="http://schemas.microsoft.com/office/drawing/2014/main" val="3834807532"/>
                  </a:ext>
                </a:extLst>
              </a:tr>
              <a:tr h="370840">
                <a:tc>
                  <a:txBody>
                    <a:bodyPr/>
                    <a:lstStyle/>
                    <a:p>
                      <a:r>
                        <a:rPr lang="en-US" sz="3600" dirty="0"/>
                        <a:t>Rwanda</a:t>
                      </a:r>
                    </a:p>
                  </a:txBody>
                  <a:tcPr/>
                </a:tc>
                <a:tc>
                  <a:txBody>
                    <a:bodyPr/>
                    <a:lstStyle/>
                    <a:p>
                      <a:pPr algn="r"/>
                      <a:r>
                        <a:rPr lang="en-US" sz="3600" dirty="0"/>
                        <a:t>75</a:t>
                      </a:r>
                    </a:p>
                  </a:txBody>
                  <a:tcPr/>
                </a:tc>
                <a:tc>
                  <a:txBody>
                    <a:bodyPr/>
                    <a:lstStyle/>
                    <a:p>
                      <a:pPr algn="r"/>
                      <a:r>
                        <a:rPr lang="en-US" sz="3600" dirty="0"/>
                        <a:t>45</a:t>
                      </a:r>
                    </a:p>
                  </a:txBody>
                  <a:tcPr/>
                </a:tc>
                <a:extLst>
                  <a:ext uri="{0D108BD9-81ED-4DB2-BD59-A6C34878D82A}">
                    <a16:rowId xmlns:a16="http://schemas.microsoft.com/office/drawing/2014/main" val="2815814270"/>
                  </a:ext>
                </a:extLst>
              </a:tr>
              <a:tr h="370840">
                <a:tc>
                  <a:txBody>
                    <a:bodyPr/>
                    <a:lstStyle/>
                    <a:p>
                      <a:r>
                        <a:rPr lang="en-US" sz="3600" dirty="0"/>
                        <a:t>Nigeria</a:t>
                      </a:r>
                    </a:p>
                  </a:txBody>
                  <a:tcPr/>
                </a:tc>
                <a:tc>
                  <a:txBody>
                    <a:bodyPr/>
                    <a:lstStyle/>
                    <a:p>
                      <a:pPr algn="r"/>
                      <a:r>
                        <a:rPr lang="en-US" sz="3600" dirty="0"/>
                        <a:t>176</a:t>
                      </a:r>
                    </a:p>
                  </a:txBody>
                  <a:tcPr/>
                </a:tc>
                <a:tc>
                  <a:txBody>
                    <a:bodyPr/>
                    <a:lstStyle/>
                    <a:p>
                      <a:pPr algn="r"/>
                      <a:r>
                        <a:rPr lang="en-US" sz="3600" dirty="0"/>
                        <a:t>74</a:t>
                      </a:r>
                    </a:p>
                  </a:txBody>
                  <a:tcPr/>
                </a:tc>
                <a:extLst>
                  <a:ext uri="{0D108BD9-81ED-4DB2-BD59-A6C34878D82A}">
                    <a16:rowId xmlns:a16="http://schemas.microsoft.com/office/drawing/2014/main" val="12012126"/>
                  </a:ext>
                </a:extLst>
              </a:tr>
              <a:tr h="370840">
                <a:tc>
                  <a:txBody>
                    <a:bodyPr/>
                    <a:lstStyle/>
                    <a:p>
                      <a:r>
                        <a:rPr lang="en-US" sz="3600" dirty="0"/>
                        <a:t>South Africa</a:t>
                      </a:r>
                    </a:p>
                  </a:txBody>
                  <a:tcPr/>
                </a:tc>
                <a:tc>
                  <a:txBody>
                    <a:bodyPr/>
                    <a:lstStyle/>
                    <a:p>
                      <a:pPr algn="r"/>
                      <a:r>
                        <a:rPr lang="en-US" sz="3600" dirty="0"/>
                        <a:t>5000</a:t>
                      </a:r>
                    </a:p>
                  </a:txBody>
                  <a:tcPr/>
                </a:tc>
                <a:tc>
                  <a:txBody>
                    <a:bodyPr/>
                    <a:lstStyle/>
                    <a:p>
                      <a:pPr algn="r"/>
                      <a:r>
                        <a:rPr lang="en-US" sz="3600" dirty="0"/>
                        <a:t>500</a:t>
                      </a:r>
                    </a:p>
                  </a:txBody>
                  <a:tcPr/>
                </a:tc>
                <a:extLst>
                  <a:ext uri="{0D108BD9-81ED-4DB2-BD59-A6C34878D82A}">
                    <a16:rowId xmlns:a16="http://schemas.microsoft.com/office/drawing/2014/main" val="2203148094"/>
                  </a:ext>
                </a:extLst>
              </a:tr>
              <a:tr h="370840">
                <a:tc>
                  <a:txBody>
                    <a:bodyPr/>
                    <a:lstStyle/>
                    <a:p>
                      <a:r>
                        <a:rPr lang="en-US" sz="3600" dirty="0"/>
                        <a:t>Kenya</a:t>
                      </a:r>
                    </a:p>
                  </a:txBody>
                  <a:tcPr/>
                </a:tc>
                <a:tc>
                  <a:txBody>
                    <a:bodyPr/>
                    <a:lstStyle/>
                    <a:p>
                      <a:pPr algn="r"/>
                      <a:r>
                        <a:rPr lang="en-US" sz="3600" dirty="0"/>
                        <a:t>1174</a:t>
                      </a:r>
                    </a:p>
                  </a:txBody>
                  <a:tcPr/>
                </a:tc>
                <a:tc>
                  <a:txBody>
                    <a:bodyPr/>
                    <a:lstStyle/>
                    <a:p>
                      <a:pPr algn="r"/>
                      <a:r>
                        <a:rPr lang="en-US" sz="3600" dirty="0"/>
                        <a:t>16</a:t>
                      </a:r>
                    </a:p>
                  </a:txBody>
                  <a:tcPr/>
                </a:tc>
                <a:extLst>
                  <a:ext uri="{0D108BD9-81ED-4DB2-BD59-A6C34878D82A}">
                    <a16:rowId xmlns:a16="http://schemas.microsoft.com/office/drawing/2014/main" val="754941487"/>
                  </a:ext>
                </a:extLst>
              </a:tr>
            </a:tbl>
          </a:graphicData>
        </a:graphic>
      </p:graphicFrame>
    </p:spTree>
    <p:extLst>
      <p:ext uri="{BB962C8B-B14F-4D97-AF65-F5344CB8AC3E}">
        <p14:creationId xmlns:p14="http://schemas.microsoft.com/office/powerpoint/2010/main" val="327479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3714-871B-5A96-D67A-552CBBD744AE}"/>
              </a:ext>
            </a:extLst>
          </p:cNvPr>
          <p:cNvSpPr>
            <a:spLocks noGrp="1"/>
          </p:cNvSpPr>
          <p:nvPr>
            <p:ph type="title"/>
          </p:nvPr>
        </p:nvSpPr>
        <p:spPr/>
        <p:txBody>
          <a:bodyPr/>
          <a:lstStyle/>
          <a:p>
            <a:r>
              <a:rPr lang="en-US" b="1" dirty="0">
                <a:latin typeface="+mn-lt"/>
              </a:rPr>
              <a:t>Findings</a:t>
            </a:r>
          </a:p>
        </p:txBody>
      </p:sp>
      <p:graphicFrame>
        <p:nvGraphicFramePr>
          <p:cNvPr id="4" name="Chart 3" descr="Chart type: Line. 'Field2'&#10;&#10;Description automatically generated">
            <a:extLst>
              <a:ext uri="{FF2B5EF4-FFF2-40B4-BE49-F238E27FC236}">
                <a16:creationId xmlns:a16="http://schemas.microsoft.com/office/drawing/2014/main" id="{4249BDC7-8D6D-BFF3-273D-FF4555D8D62E}"/>
              </a:ext>
            </a:extLst>
          </p:cNvPr>
          <p:cNvGraphicFramePr>
            <a:graphicFrameLocks/>
          </p:cNvGraphicFramePr>
          <p:nvPr>
            <p:extLst>
              <p:ext uri="{D42A27DB-BD31-4B8C-83A1-F6EECF244321}">
                <p14:modId xmlns:p14="http://schemas.microsoft.com/office/powerpoint/2010/main" val="19606034"/>
              </p:ext>
            </p:extLst>
          </p:nvPr>
        </p:nvGraphicFramePr>
        <p:xfrm>
          <a:off x="2177716" y="1384300"/>
          <a:ext cx="7832558" cy="46074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0782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50AB553-2A96-4A92-96F2-93548E096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E6EB19-409B-AF71-4420-95CCD104D162}"/>
              </a:ext>
            </a:extLst>
          </p:cNvPr>
          <p:cNvSpPr>
            <a:spLocks noGrp="1"/>
          </p:cNvSpPr>
          <p:nvPr>
            <p:ph type="title"/>
          </p:nvPr>
        </p:nvSpPr>
        <p:spPr>
          <a:xfrm>
            <a:off x="838200" y="365125"/>
            <a:ext cx="10515600" cy="1325563"/>
          </a:xfrm>
        </p:spPr>
        <p:txBody>
          <a:bodyPr>
            <a:normAutofit/>
          </a:bodyPr>
          <a:lstStyle/>
          <a:p>
            <a:r>
              <a:rPr lang="en-US" b="1">
                <a:latin typeface="+mn-lt"/>
              </a:rPr>
              <a:t>Analysis</a:t>
            </a:r>
          </a:p>
        </p:txBody>
      </p:sp>
      <p:graphicFrame>
        <p:nvGraphicFramePr>
          <p:cNvPr id="5" name="Content Placeholder 2">
            <a:extLst>
              <a:ext uri="{FF2B5EF4-FFF2-40B4-BE49-F238E27FC236}">
                <a16:creationId xmlns:a16="http://schemas.microsoft.com/office/drawing/2014/main" id="{74060E24-5673-482D-0CEA-7B9DFB44CF16}"/>
              </a:ext>
            </a:extLst>
          </p:cNvPr>
          <p:cNvGraphicFramePr>
            <a:graphicFrameLocks noGrp="1"/>
          </p:cNvGraphicFramePr>
          <p:nvPr>
            <p:ph idx="1"/>
            <p:extLst>
              <p:ext uri="{D42A27DB-BD31-4B8C-83A1-F6EECF244321}">
                <p14:modId xmlns:p14="http://schemas.microsoft.com/office/powerpoint/2010/main" val="39383165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3874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CD654E-687C-2BAD-3383-13715A5C9496}"/>
              </a:ext>
            </a:extLst>
          </p:cNvPr>
          <p:cNvSpPr>
            <a:spLocks noGrp="1"/>
          </p:cNvSpPr>
          <p:nvPr>
            <p:ph type="title"/>
          </p:nvPr>
        </p:nvSpPr>
        <p:spPr>
          <a:xfrm>
            <a:off x="586478" y="1683756"/>
            <a:ext cx="3115265" cy="2396359"/>
          </a:xfrm>
        </p:spPr>
        <p:txBody>
          <a:bodyPr anchor="b">
            <a:normAutofit/>
          </a:bodyPr>
          <a:lstStyle/>
          <a:p>
            <a:pPr algn="r"/>
            <a:r>
              <a:rPr lang="en-US" sz="4000" b="1">
                <a:solidFill>
                  <a:srgbClr val="FFFFFF"/>
                </a:solidFill>
                <a:latin typeface="+mn-lt"/>
              </a:rPr>
              <a:t>Policy Implications</a:t>
            </a:r>
          </a:p>
        </p:txBody>
      </p:sp>
      <p:graphicFrame>
        <p:nvGraphicFramePr>
          <p:cNvPr id="5" name="Content Placeholder 2">
            <a:extLst>
              <a:ext uri="{FF2B5EF4-FFF2-40B4-BE49-F238E27FC236}">
                <a16:creationId xmlns:a16="http://schemas.microsoft.com/office/drawing/2014/main" id="{29B67F12-3737-1A56-A12A-56C119962048}"/>
              </a:ext>
            </a:extLst>
          </p:cNvPr>
          <p:cNvGraphicFramePr>
            <a:graphicFrameLocks noGrp="1"/>
          </p:cNvGraphicFramePr>
          <p:nvPr>
            <p:ph idx="1"/>
            <p:extLst>
              <p:ext uri="{D42A27DB-BD31-4B8C-83A1-F6EECF244321}">
                <p14:modId xmlns:p14="http://schemas.microsoft.com/office/powerpoint/2010/main" val="178392588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337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A16C-393C-E249-5E70-6D6BD46EEE11}"/>
              </a:ext>
            </a:extLst>
          </p:cNvPr>
          <p:cNvSpPr>
            <a:spLocks noGrp="1"/>
          </p:cNvSpPr>
          <p:nvPr>
            <p:ph type="title"/>
          </p:nvPr>
        </p:nvSpPr>
        <p:spPr/>
        <p:txBody>
          <a:bodyPr/>
          <a:lstStyle/>
          <a:p>
            <a:pPr algn="ctr"/>
            <a:r>
              <a:rPr lang="en-US" b="1" dirty="0">
                <a:latin typeface="+mn-lt"/>
              </a:rPr>
              <a:t>Who are We?</a:t>
            </a:r>
          </a:p>
        </p:txBody>
      </p:sp>
      <p:pic>
        <p:nvPicPr>
          <p:cNvPr id="4" name="Picture 3">
            <a:extLst>
              <a:ext uri="{FF2B5EF4-FFF2-40B4-BE49-F238E27FC236}">
                <a16:creationId xmlns:a16="http://schemas.microsoft.com/office/drawing/2014/main" id="{DF0A2FE6-86B3-05AF-FEBB-1586483A54DB}"/>
              </a:ext>
            </a:extLst>
          </p:cNvPr>
          <p:cNvPicPr>
            <a:picLocks noChangeAspect="1"/>
          </p:cNvPicPr>
          <p:nvPr/>
        </p:nvPicPr>
        <p:blipFill>
          <a:blip r:embed="rId2"/>
          <a:stretch>
            <a:fillRect/>
          </a:stretch>
        </p:blipFill>
        <p:spPr>
          <a:xfrm>
            <a:off x="3083719" y="1764738"/>
            <a:ext cx="6024562" cy="4728137"/>
          </a:xfrm>
          <a:prstGeom prst="rect">
            <a:avLst/>
          </a:prstGeom>
        </p:spPr>
      </p:pic>
    </p:spTree>
    <p:extLst>
      <p:ext uri="{BB962C8B-B14F-4D97-AF65-F5344CB8AC3E}">
        <p14:creationId xmlns:p14="http://schemas.microsoft.com/office/powerpoint/2010/main" val="26543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Goal of </a:t>
            </a:r>
            <a:r>
              <a:rPr lang="en-GB" b="1" dirty="0" err="1">
                <a:latin typeface="+mn-lt"/>
              </a:rPr>
              <a:t>CoE</a:t>
            </a:r>
            <a:endParaRPr lang="en-US" b="1" dirty="0">
              <a:latin typeface="+mn-lt"/>
            </a:endParaRPr>
          </a:p>
        </p:txBody>
      </p:sp>
      <p:sp>
        <p:nvSpPr>
          <p:cNvPr id="3" name="Content Placeholder 2"/>
          <p:cNvSpPr>
            <a:spLocks noGrp="1"/>
          </p:cNvSpPr>
          <p:nvPr>
            <p:ph idx="1"/>
          </p:nvPr>
        </p:nvSpPr>
        <p:spPr/>
        <p:txBody>
          <a:bodyPr/>
          <a:lstStyle/>
          <a:p>
            <a:r>
              <a:rPr lang="en-GB" dirty="0"/>
              <a:t>To establish, expand and deepen scholarship around the notion of identity in Africa and how it manifests, shapes and impacts on contemporary African society. </a:t>
            </a:r>
            <a:endParaRPr lang="en-US" dirty="0"/>
          </a:p>
          <a:p>
            <a:endParaRPr lang="en-US" dirty="0"/>
          </a:p>
        </p:txBody>
      </p:sp>
      <p:pic>
        <p:nvPicPr>
          <p:cNvPr id="6" name="Picture 5"/>
          <p:cNvPicPr>
            <a:picLocks noChangeAspect="1"/>
          </p:cNvPicPr>
          <p:nvPr/>
        </p:nvPicPr>
        <p:blipFill>
          <a:blip r:embed="rId2"/>
          <a:stretch>
            <a:fillRect/>
          </a:stretch>
        </p:blipFill>
        <p:spPr>
          <a:xfrm>
            <a:off x="10787062" y="235669"/>
            <a:ext cx="1133476" cy="1039888"/>
          </a:xfrm>
          <a:prstGeom prst="rect">
            <a:avLst/>
          </a:prstGeom>
        </p:spPr>
      </p:pic>
    </p:spTree>
    <p:extLst>
      <p:ext uri="{BB962C8B-B14F-4D97-AF65-F5344CB8AC3E}">
        <p14:creationId xmlns:p14="http://schemas.microsoft.com/office/powerpoint/2010/main" val="7507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Objectives:</a:t>
            </a:r>
            <a:endParaRPr lang="en-US" b="1" dirty="0">
              <a:latin typeface="+mn-lt"/>
            </a:endParaRPr>
          </a:p>
        </p:txBody>
      </p:sp>
      <p:sp>
        <p:nvSpPr>
          <p:cNvPr id="3" name="Content Placeholder 2"/>
          <p:cNvSpPr>
            <a:spLocks noGrp="1"/>
          </p:cNvSpPr>
          <p:nvPr>
            <p:ph idx="1"/>
          </p:nvPr>
        </p:nvSpPr>
        <p:spPr/>
        <p:txBody>
          <a:bodyPr>
            <a:normAutofit lnSpcReduction="10000"/>
          </a:bodyPr>
          <a:lstStyle/>
          <a:p>
            <a:pPr lvl="0"/>
            <a:r>
              <a:rPr lang="en-GB" dirty="0"/>
              <a:t>Develop a network of African institutions and researchers engaging with the question of identity</a:t>
            </a:r>
            <a:endParaRPr lang="en-US" dirty="0"/>
          </a:p>
          <a:p>
            <a:pPr lvl="0"/>
            <a:r>
              <a:rPr lang="en-GB" dirty="0"/>
              <a:t>Share knowledge, skills and other resources between the network partners in the </a:t>
            </a:r>
            <a:r>
              <a:rPr lang="en-GB" dirty="0" err="1"/>
              <a:t>CoE</a:t>
            </a:r>
            <a:endParaRPr lang="en-US" dirty="0"/>
          </a:p>
          <a:p>
            <a:pPr lvl="0"/>
            <a:r>
              <a:rPr lang="en-GB" dirty="0"/>
              <a:t>Develop a research agenda in the area of Identities in Africa between network partners</a:t>
            </a:r>
            <a:endParaRPr lang="en-US" dirty="0"/>
          </a:p>
          <a:p>
            <a:pPr lvl="0"/>
            <a:r>
              <a:rPr lang="en-GB" dirty="0"/>
              <a:t>To develop an intellectual community to engage with the notion of identity in each partner university</a:t>
            </a:r>
            <a:endParaRPr lang="en-US" dirty="0"/>
          </a:p>
          <a:p>
            <a:pPr lvl="0"/>
            <a:r>
              <a:rPr lang="en-GB" dirty="0"/>
              <a:t>Build capacity to research identities in Africa in the partner universities</a:t>
            </a:r>
            <a:endParaRPr lang="en-US" dirty="0"/>
          </a:p>
          <a:p>
            <a:endParaRPr lang="en-US" dirty="0"/>
          </a:p>
        </p:txBody>
      </p:sp>
      <p:pic>
        <p:nvPicPr>
          <p:cNvPr id="4" name="Picture 3"/>
          <p:cNvPicPr>
            <a:picLocks noChangeAspect="1"/>
          </p:cNvPicPr>
          <p:nvPr/>
        </p:nvPicPr>
        <p:blipFill>
          <a:blip r:embed="rId2"/>
          <a:stretch>
            <a:fillRect/>
          </a:stretch>
        </p:blipFill>
        <p:spPr>
          <a:xfrm>
            <a:off x="10787062" y="235669"/>
            <a:ext cx="1133476" cy="1039888"/>
          </a:xfrm>
          <a:prstGeom prst="rect">
            <a:avLst/>
          </a:prstGeom>
        </p:spPr>
      </p:pic>
    </p:spTree>
    <p:extLst>
      <p:ext uri="{BB962C8B-B14F-4D97-AF65-F5344CB8AC3E}">
        <p14:creationId xmlns:p14="http://schemas.microsoft.com/office/powerpoint/2010/main" val="184793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Соединительная линия уступом 13">
            <a:extLst>
              <a:ext uri="{FF2B5EF4-FFF2-40B4-BE49-F238E27FC236}">
                <a16:creationId xmlns:a16="http://schemas.microsoft.com/office/drawing/2014/main" id="{81887766-0389-FC45-8464-670A2BF65867}"/>
              </a:ext>
            </a:extLst>
          </p:cNvPr>
          <p:cNvCxnSpPr>
            <a:cxnSpLocks/>
          </p:cNvCxnSpPr>
          <p:nvPr/>
        </p:nvCxnSpPr>
        <p:spPr bwMode="auto">
          <a:xfrm rot="16200000" flipH="1">
            <a:off x="5721462" y="2086255"/>
            <a:ext cx="672485" cy="5621"/>
          </a:xfrm>
          <a:prstGeom prst="bentConnector3">
            <a:avLst>
              <a:gd name="adj1" fmla="val 50000"/>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 name="Соединительная линия уступом 88">
            <a:extLst>
              <a:ext uri="{FF2B5EF4-FFF2-40B4-BE49-F238E27FC236}">
                <a16:creationId xmlns:a16="http://schemas.microsoft.com/office/drawing/2014/main" id="{3129D540-16F0-964F-96D2-14861EBB4692}"/>
              </a:ext>
            </a:extLst>
          </p:cNvPr>
          <p:cNvCxnSpPr>
            <a:cxnSpLocks/>
            <a:stCxn id="15" idx="2"/>
            <a:endCxn id="30" idx="0"/>
          </p:cNvCxnSpPr>
          <p:nvPr/>
        </p:nvCxnSpPr>
        <p:spPr bwMode="auto">
          <a:xfrm rot="5400000">
            <a:off x="8341880" y="4477011"/>
            <a:ext cx="3122618" cy="15131"/>
          </a:xfrm>
          <a:prstGeom prst="bentConnector3">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none"/>
          </a:ln>
          <a:effectLst/>
        </p:spPr>
      </p:cxnSp>
      <p:cxnSp>
        <p:nvCxnSpPr>
          <p:cNvPr id="4" name="Соединительная линия уступом 89">
            <a:extLst>
              <a:ext uri="{FF2B5EF4-FFF2-40B4-BE49-F238E27FC236}">
                <a16:creationId xmlns:a16="http://schemas.microsoft.com/office/drawing/2014/main" id="{2FAD4357-3F0E-4345-830A-D54E8C12CCB8}"/>
              </a:ext>
            </a:extLst>
          </p:cNvPr>
          <p:cNvCxnSpPr>
            <a:cxnSpLocks noChangeAspect="1"/>
            <a:stCxn id="9" idx="2"/>
            <a:endCxn id="24" idx="0"/>
          </p:cNvCxnSpPr>
          <p:nvPr/>
        </p:nvCxnSpPr>
        <p:spPr bwMode="auto">
          <a:xfrm rot="5400000">
            <a:off x="339565" y="4432797"/>
            <a:ext cx="3019061" cy="12700"/>
          </a:xfrm>
          <a:prstGeom prst="bentConnector3">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none"/>
          </a:ln>
          <a:effectLst/>
        </p:spPr>
      </p:cxnSp>
      <p:cxnSp>
        <p:nvCxnSpPr>
          <p:cNvPr id="5" name="Соединительная линия уступом 90">
            <a:extLst>
              <a:ext uri="{FF2B5EF4-FFF2-40B4-BE49-F238E27FC236}">
                <a16:creationId xmlns:a16="http://schemas.microsoft.com/office/drawing/2014/main" id="{7D79AFAF-0899-FD43-AAA5-E48831A8151F}"/>
              </a:ext>
            </a:extLst>
          </p:cNvPr>
          <p:cNvCxnSpPr>
            <a:cxnSpLocks/>
            <a:stCxn id="11" idx="2"/>
            <a:endCxn id="26" idx="0"/>
          </p:cNvCxnSpPr>
          <p:nvPr/>
        </p:nvCxnSpPr>
        <p:spPr bwMode="auto">
          <a:xfrm rot="5400000">
            <a:off x="4490019" y="4471987"/>
            <a:ext cx="3113597" cy="16156"/>
          </a:xfrm>
          <a:prstGeom prst="bentConnector3">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none"/>
          </a:ln>
          <a:effectLst/>
        </p:spPr>
      </p:cxnSp>
      <p:sp>
        <p:nvSpPr>
          <p:cNvPr id="6" name="Скругленный прямоугольник 11">
            <a:extLst>
              <a:ext uri="{FF2B5EF4-FFF2-40B4-BE49-F238E27FC236}">
                <a16:creationId xmlns:a16="http://schemas.microsoft.com/office/drawing/2014/main" id="{8E962B02-CD08-FA41-9AA0-1FBC35B21585}"/>
              </a:ext>
            </a:extLst>
          </p:cNvPr>
          <p:cNvSpPr/>
          <p:nvPr/>
        </p:nvSpPr>
        <p:spPr bwMode="auto">
          <a:xfrm>
            <a:off x="4800614" y="1388507"/>
            <a:ext cx="2591613" cy="592693"/>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8" name="Скругленный прямоугольник 78">
            <a:extLst>
              <a:ext uri="{FF2B5EF4-FFF2-40B4-BE49-F238E27FC236}">
                <a16:creationId xmlns:a16="http://schemas.microsoft.com/office/drawing/2014/main" id="{4326FCE8-12F0-374F-B1E6-55F5626FA768}"/>
              </a:ext>
            </a:extLst>
          </p:cNvPr>
          <p:cNvSpPr/>
          <p:nvPr/>
        </p:nvSpPr>
        <p:spPr bwMode="auto">
          <a:xfrm>
            <a:off x="787135" y="3162816"/>
            <a:ext cx="2123920" cy="481218"/>
          </a:xfrm>
          <a:prstGeom prst="roundRect">
            <a:avLst>
              <a:gd name="adj" fmla="val 0"/>
            </a:avLst>
          </a:prstGeom>
          <a:solidFill>
            <a:schemeClr val="accent2"/>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9" name="Скругленный прямоугольник 42">
            <a:extLst>
              <a:ext uri="{FF2B5EF4-FFF2-40B4-BE49-F238E27FC236}">
                <a16:creationId xmlns:a16="http://schemas.microsoft.com/office/drawing/2014/main" id="{9903DFCB-457D-034A-8CFC-1E4AC35948BC}"/>
              </a:ext>
            </a:extLst>
          </p:cNvPr>
          <p:cNvSpPr/>
          <p:nvPr/>
        </p:nvSpPr>
        <p:spPr bwMode="auto">
          <a:xfrm>
            <a:off x="787135" y="2429324"/>
            <a:ext cx="2123920" cy="493943"/>
          </a:xfrm>
          <a:prstGeom prst="roundRect">
            <a:avLst>
              <a:gd name="adj" fmla="val 0"/>
            </a:avLst>
          </a:prstGeom>
          <a:solidFill>
            <a:srgbClr val="C00000"/>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10" name="Скругленный прямоугольник 48">
            <a:extLst>
              <a:ext uri="{FF2B5EF4-FFF2-40B4-BE49-F238E27FC236}">
                <a16:creationId xmlns:a16="http://schemas.microsoft.com/office/drawing/2014/main" id="{416B6A09-88E6-F446-B8CF-930359ED832B}"/>
              </a:ext>
            </a:extLst>
          </p:cNvPr>
          <p:cNvSpPr/>
          <p:nvPr/>
        </p:nvSpPr>
        <p:spPr bwMode="auto">
          <a:xfrm>
            <a:off x="4626145" y="3164989"/>
            <a:ext cx="2832102" cy="481218"/>
          </a:xfrm>
          <a:prstGeom prst="roundRect">
            <a:avLst>
              <a:gd name="adj" fmla="val 0"/>
            </a:avLst>
          </a:prstGeom>
          <a:solidFill>
            <a:schemeClr val="accent1">
              <a:lumMod val="60000"/>
              <a:lumOff val="40000"/>
            </a:schemeClr>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11" name="Скругленный прямоугольник 51">
            <a:extLst>
              <a:ext uri="{FF2B5EF4-FFF2-40B4-BE49-F238E27FC236}">
                <a16:creationId xmlns:a16="http://schemas.microsoft.com/office/drawing/2014/main" id="{873149D5-1325-7440-BB77-7C9EBA8FCB7C}"/>
              </a:ext>
            </a:extLst>
          </p:cNvPr>
          <p:cNvSpPr/>
          <p:nvPr/>
        </p:nvSpPr>
        <p:spPr bwMode="auto">
          <a:xfrm>
            <a:off x="4626145" y="2398705"/>
            <a:ext cx="2857499" cy="524562"/>
          </a:xfrm>
          <a:prstGeom prst="roundRect">
            <a:avLst>
              <a:gd name="adj" fmla="val 0"/>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14" name="Скругленный прямоугольник 59">
            <a:extLst>
              <a:ext uri="{FF2B5EF4-FFF2-40B4-BE49-F238E27FC236}">
                <a16:creationId xmlns:a16="http://schemas.microsoft.com/office/drawing/2014/main" id="{61A4C14B-B8CE-5841-BF4F-2D44243A36C8}"/>
              </a:ext>
            </a:extLst>
          </p:cNvPr>
          <p:cNvSpPr/>
          <p:nvPr/>
        </p:nvSpPr>
        <p:spPr bwMode="auto">
          <a:xfrm>
            <a:off x="8511669" y="3154085"/>
            <a:ext cx="2817225" cy="481218"/>
          </a:xfrm>
          <a:prstGeom prst="roundRect">
            <a:avLst>
              <a:gd name="adj" fmla="val 0"/>
            </a:avLst>
          </a:prstGeom>
          <a:solidFill>
            <a:srgbClr val="92D050"/>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15" name="Скругленный прямоугольник 61">
            <a:extLst>
              <a:ext uri="{FF2B5EF4-FFF2-40B4-BE49-F238E27FC236}">
                <a16:creationId xmlns:a16="http://schemas.microsoft.com/office/drawing/2014/main" id="{D4879689-47FE-0A4D-BDEB-EB0ADD4C22A7}"/>
              </a:ext>
            </a:extLst>
          </p:cNvPr>
          <p:cNvSpPr/>
          <p:nvPr/>
        </p:nvSpPr>
        <p:spPr bwMode="auto">
          <a:xfrm>
            <a:off x="8492613" y="2429325"/>
            <a:ext cx="2836282" cy="493942"/>
          </a:xfrm>
          <a:prstGeom prst="roundRect">
            <a:avLst>
              <a:gd name="adj" fmla="val 0"/>
            </a:avLst>
          </a:prstGeom>
          <a:solidFill>
            <a:srgbClr val="00B050"/>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16" name="Скругленный прямоугольник 87">
            <a:extLst>
              <a:ext uri="{FF2B5EF4-FFF2-40B4-BE49-F238E27FC236}">
                <a16:creationId xmlns:a16="http://schemas.microsoft.com/office/drawing/2014/main" id="{3391AEF8-CD85-E14D-9EC0-F5E6071EE0F4}"/>
              </a:ext>
            </a:extLst>
          </p:cNvPr>
          <p:cNvSpPr/>
          <p:nvPr/>
        </p:nvSpPr>
        <p:spPr bwMode="auto">
          <a:xfrm>
            <a:off x="787135" y="4707790"/>
            <a:ext cx="2123920" cy="481219"/>
          </a:xfrm>
          <a:prstGeom prst="roundRect">
            <a:avLst>
              <a:gd name="adj" fmla="val 0"/>
            </a:avLst>
          </a:prstGeom>
          <a:solidFill>
            <a:schemeClr val="accent2">
              <a:lumMod val="60000"/>
              <a:lumOff val="40000"/>
            </a:schemeClr>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18" name="Скругленный прямоугольник 77">
            <a:extLst>
              <a:ext uri="{FF2B5EF4-FFF2-40B4-BE49-F238E27FC236}">
                <a16:creationId xmlns:a16="http://schemas.microsoft.com/office/drawing/2014/main" id="{0EB0B135-7EBB-D24F-BFCC-AFB40616ED4D}"/>
              </a:ext>
            </a:extLst>
          </p:cNvPr>
          <p:cNvSpPr/>
          <p:nvPr/>
        </p:nvSpPr>
        <p:spPr bwMode="auto">
          <a:xfrm>
            <a:off x="4626145" y="4707790"/>
            <a:ext cx="2825190" cy="481219"/>
          </a:xfrm>
          <a:prstGeom prst="roundRect">
            <a:avLst>
              <a:gd name="adj" fmla="val 0"/>
            </a:avLst>
          </a:prstGeom>
          <a:solidFill>
            <a:schemeClr val="accent1">
              <a:lumMod val="60000"/>
              <a:lumOff val="40000"/>
            </a:schemeClr>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22" name="Скругленный прямоугольник 68">
            <a:extLst>
              <a:ext uri="{FF2B5EF4-FFF2-40B4-BE49-F238E27FC236}">
                <a16:creationId xmlns:a16="http://schemas.microsoft.com/office/drawing/2014/main" id="{1B95372C-BE05-234B-8C9B-A7BBCF9B600E}"/>
              </a:ext>
            </a:extLst>
          </p:cNvPr>
          <p:cNvSpPr/>
          <p:nvPr/>
        </p:nvSpPr>
        <p:spPr bwMode="auto">
          <a:xfrm>
            <a:off x="8511671" y="4701944"/>
            <a:ext cx="2810874" cy="481219"/>
          </a:xfrm>
          <a:prstGeom prst="roundRect">
            <a:avLst>
              <a:gd name="adj" fmla="val 0"/>
            </a:avLst>
          </a:prstGeom>
          <a:solidFill>
            <a:srgbClr val="92D050"/>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24" name="Скругленный прямоугольник 121">
            <a:extLst>
              <a:ext uri="{FF2B5EF4-FFF2-40B4-BE49-F238E27FC236}">
                <a16:creationId xmlns:a16="http://schemas.microsoft.com/office/drawing/2014/main" id="{0957B9AB-AA6E-094F-91DC-D9D198C287A1}"/>
              </a:ext>
            </a:extLst>
          </p:cNvPr>
          <p:cNvSpPr/>
          <p:nvPr/>
        </p:nvSpPr>
        <p:spPr bwMode="auto">
          <a:xfrm>
            <a:off x="787135" y="5942328"/>
            <a:ext cx="2123920" cy="604329"/>
          </a:xfrm>
          <a:prstGeom prst="roundRect">
            <a:avLst>
              <a:gd name="adj" fmla="val 0"/>
            </a:avLst>
          </a:prstGeom>
          <a:solidFill>
            <a:schemeClr val="accent2">
              <a:lumMod val="60000"/>
              <a:lumOff val="40000"/>
            </a:schemeClr>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26" name="Скругленный прямоугольник 117">
            <a:extLst>
              <a:ext uri="{FF2B5EF4-FFF2-40B4-BE49-F238E27FC236}">
                <a16:creationId xmlns:a16="http://schemas.microsoft.com/office/drawing/2014/main" id="{71420155-350B-2A41-A6A2-020114E1331D}"/>
              </a:ext>
            </a:extLst>
          </p:cNvPr>
          <p:cNvSpPr/>
          <p:nvPr/>
        </p:nvSpPr>
        <p:spPr bwMode="auto">
          <a:xfrm>
            <a:off x="4626144" y="6036864"/>
            <a:ext cx="2825190" cy="481218"/>
          </a:xfrm>
          <a:prstGeom prst="roundRect">
            <a:avLst>
              <a:gd name="adj" fmla="val 0"/>
            </a:avLst>
          </a:prstGeom>
          <a:solidFill>
            <a:schemeClr val="accent1">
              <a:lumMod val="60000"/>
              <a:lumOff val="40000"/>
            </a:schemeClr>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30" name="Скругленный прямоугольник 109">
            <a:extLst>
              <a:ext uri="{FF2B5EF4-FFF2-40B4-BE49-F238E27FC236}">
                <a16:creationId xmlns:a16="http://schemas.microsoft.com/office/drawing/2014/main" id="{586B1C59-96E5-D34A-8E41-11D0581BE490}"/>
              </a:ext>
            </a:extLst>
          </p:cNvPr>
          <p:cNvSpPr/>
          <p:nvPr/>
        </p:nvSpPr>
        <p:spPr bwMode="auto">
          <a:xfrm>
            <a:off x="8492613" y="6045885"/>
            <a:ext cx="2806020" cy="481218"/>
          </a:xfrm>
          <a:prstGeom prst="roundRect">
            <a:avLst>
              <a:gd name="adj" fmla="val 0"/>
            </a:avLst>
          </a:prstGeom>
          <a:solidFill>
            <a:srgbClr val="92D050"/>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cxnSp>
        <p:nvCxnSpPr>
          <p:cNvPr id="32" name="Соединительная линия уступом 2">
            <a:extLst>
              <a:ext uri="{FF2B5EF4-FFF2-40B4-BE49-F238E27FC236}">
                <a16:creationId xmlns:a16="http://schemas.microsoft.com/office/drawing/2014/main" id="{08CF949B-B20D-604D-B5FC-C0B391CABA3E}"/>
              </a:ext>
            </a:extLst>
          </p:cNvPr>
          <p:cNvCxnSpPr>
            <a:cxnSpLocks/>
            <a:stCxn id="6" idx="3"/>
            <a:endCxn id="15" idx="0"/>
          </p:cNvCxnSpPr>
          <p:nvPr/>
        </p:nvCxnSpPr>
        <p:spPr bwMode="auto">
          <a:xfrm>
            <a:off x="7392227" y="1684854"/>
            <a:ext cx="2518527" cy="744471"/>
          </a:xfrm>
          <a:prstGeom prst="bentConnector2">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33" name="Соединительная линия уступом 6">
            <a:extLst>
              <a:ext uri="{FF2B5EF4-FFF2-40B4-BE49-F238E27FC236}">
                <a16:creationId xmlns:a16="http://schemas.microsoft.com/office/drawing/2014/main" id="{8A456C75-9815-0543-A2B7-8E41BF63921B}"/>
              </a:ext>
            </a:extLst>
          </p:cNvPr>
          <p:cNvCxnSpPr>
            <a:cxnSpLocks/>
            <a:stCxn id="6" idx="1"/>
            <a:endCxn id="9" idx="0"/>
          </p:cNvCxnSpPr>
          <p:nvPr/>
        </p:nvCxnSpPr>
        <p:spPr bwMode="auto">
          <a:xfrm rot="10800000" flipV="1">
            <a:off x="1849096" y="1684854"/>
            <a:ext cx="2951519" cy="744470"/>
          </a:xfrm>
          <a:prstGeom prst="bentConnector2">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75" name="Subtitle 2">
            <a:extLst>
              <a:ext uri="{FF2B5EF4-FFF2-40B4-BE49-F238E27FC236}">
                <a16:creationId xmlns:a16="http://schemas.microsoft.com/office/drawing/2014/main" id="{91447242-9524-B64E-9930-3ED6B8BC1325}"/>
              </a:ext>
            </a:extLst>
          </p:cNvPr>
          <p:cNvSpPr txBox="1">
            <a:spLocks/>
          </p:cNvSpPr>
          <p:nvPr/>
        </p:nvSpPr>
        <p:spPr>
          <a:xfrm>
            <a:off x="1519870" y="4049416"/>
            <a:ext cx="652103" cy="230832"/>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Manager</a:t>
            </a:r>
          </a:p>
        </p:txBody>
      </p:sp>
      <p:sp>
        <p:nvSpPr>
          <p:cNvPr id="83" name="TextBox 82">
            <a:extLst>
              <a:ext uri="{FF2B5EF4-FFF2-40B4-BE49-F238E27FC236}">
                <a16:creationId xmlns:a16="http://schemas.microsoft.com/office/drawing/2014/main" id="{0C1EE095-CED1-4748-A077-C8F350D3AA55}"/>
              </a:ext>
            </a:extLst>
          </p:cNvPr>
          <p:cNvSpPr txBox="1"/>
          <p:nvPr/>
        </p:nvSpPr>
        <p:spPr>
          <a:xfrm>
            <a:off x="5807720" y="1515576"/>
            <a:ext cx="577402"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COE</a:t>
            </a:r>
          </a:p>
        </p:txBody>
      </p:sp>
      <p:sp>
        <p:nvSpPr>
          <p:cNvPr id="84" name="TextBox 83">
            <a:extLst>
              <a:ext uri="{FF2B5EF4-FFF2-40B4-BE49-F238E27FC236}">
                <a16:creationId xmlns:a16="http://schemas.microsoft.com/office/drawing/2014/main" id="{227143A9-9AFF-9F46-B74F-916E72609CE5}"/>
              </a:ext>
            </a:extLst>
          </p:cNvPr>
          <p:cNvSpPr txBox="1"/>
          <p:nvPr/>
        </p:nvSpPr>
        <p:spPr>
          <a:xfrm>
            <a:off x="5336055" y="3236321"/>
            <a:ext cx="1443024"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PhD Training</a:t>
            </a:r>
          </a:p>
        </p:txBody>
      </p:sp>
      <p:sp>
        <p:nvSpPr>
          <p:cNvPr id="86" name="TextBox 85">
            <a:extLst>
              <a:ext uri="{FF2B5EF4-FFF2-40B4-BE49-F238E27FC236}">
                <a16:creationId xmlns:a16="http://schemas.microsoft.com/office/drawing/2014/main" id="{F1EA6281-A5B9-9C45-8A4B-75736648A931}"/>
              </a:ext>
            </a:extLst>
          </p:cNvPr>
          <p:cNvSpPr txBox="1"/>
          <p:nvPr/>
        </p:nvSpPr>
        <p:spPr>
          <a:xfrm>
            <a:off x="9269997" y="3222537"/>
            <a:ext cx="1364476"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Conferences</a:t>
            </a:r>
          </a:p>
        </p:txBody>
      </p:sp>
      <p:sp>
        <p:nvSpPr>
          <p:cNvPr id="87" name="TextBox 86">
            <a:extLst>
              <a:ext uri="{FF2B5EF4-FFF2-40B4-BE49-F238E27FC236}">
                <a16:creationId xmlns:a16="http://schemas.microsoft.com/office/drawing/2014/main" id="{3F394D27-49D5-CC4A-B332-E4A6588B1605}"/>
              </a:ext>
            </a:extLst>
          </p:cNvPr>
          <p:cNvSpPr txBox="1"/>
          <p:nvPr/>
        </p:nvSpPr>
        <p:spPr>
          <a:xfrm>
            <a:off x="1299267" y="3234148"/>
            <a:ext cx="1066319"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Concepts</a:t>
            </a:r>
          </a:p>
        </p:txBody>
      </p:sp>
      <p:sp>
        <p:nvSpPr>
          <p:cNvPr id="88" name="TextBox 87">
            <a:extLst>
              <a:ext uri="{FF2B5EF4-FFF2-40B4-BE49-F238E27FC236}">
                <a16:creationId xmlns:a16="http://schemas.microsoft.com/office/drawing/2014/main" id="{D363BFF7-A0F0-0444-B6E3-DC33E7061FB6}"/>
              </a:ext>
            </a:extLst>
          </p:cNvPr>
          <p:cNvSpPr txBox="1"/>
          <p:nvPr/>
        </p:nvSpPr>
        <p:spPr>
          <a:xfrm>
            <a:off x="5074138" y="4779122"/>
            <a:ext cx="2048959"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Junior Mentorships</a:t>
            </a:r>
          </a:p>
        </p:txBody>
      </p:sp>
      <p:sp>
        <p:nvSpPr>
          <p:cNvPr id="90" name="TextBox 89">
            <a:extLst>
              <a:ext uri="{FF2B5EF4-FFF2-40B4-BE49-F238E27FC236}">
                <a16:creationId xmlns:a16="http://schemas.microsoft.com/office/drawing/2014/main" id="{7C9B8A87-9FAA-6546-AC8D-EA7E9683523A}"/>
              </a:ext>
            </a:extLst>
          </p:cNvPr>
          <p:cNvSpPr txBox="1"/>
          <p:nvPr/>
        </p:nvSpPr>
        <p:spPr>
          <a:xfrm>
            <a:off x="8579620" y="4762702"/>
            <a:ext cx="2719013" cy="338554"/>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Professional Memberships</a:t>
            </a:r>
            <a:endParaRPr lang="en-US" sz="1600" b="1" dirty="0">
              <a:solidFill>
                <a:schemeClr val="bg1"/>
              </a:solidFill>
              <a:latin typeface="Poppins" pitchFamily="2" charset="77"/>
              <a:ea typeface="League Spartan" charset="0"/>
              <a:cs typeface="Poppins" pitchFamily="2" charset="77"/>
            </a:endParaRPr>
          </a:p>
        </p:txBody>
      </p:sp>
      <p:sp>
        <p:nvSpPr>
          <p:cNvPr id="91" name="TextBox 90">
            <a:extLst>
              <a:ext uri="{FF2B5EF4-FFF2-40B4-BE49-F238E27FC236}">
                <a16:creationId xmlns:a16="http://schemas.microsoft.com/office/drawing/2014/main" id="{177DE8E6-C54D-834E-91C7-EA261D190C85}"/>
              </a:ext>
            </a:extLst>
          </p:cNvPr>
          <p:cNvSpPr txBox="1"/>
          <p:nvPr/>
        </p:nvSpPr>
        <p:spPr>
          <a:xfrm>
            <a:off x="1313694" y="4779122"/>
            <a:ext cx="1037465" cy="338554"/>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Methods</a:t>
            </a:r>
            <a:endParaRPr lang="en-US" sz="1600" b="1" dirty="0">
              <a:solidFill>
                <a:schemeClr val="bg1"/>
              </a:solidFill>
              <a:latin typeface="Poppins" pitchFamily="2" charset="77"/>
              <a:ea typeface="League Spartan" charset="0"/>
              <a:cs typeface="Poppins" pitchFamily="2" charset="77"/>
            </a:endParaRPr>
          </a:p>
        </p:txBody>
      </p:sp>
      <p:sp>
        <p:nvSpPr>
          <p:cNvPr id="92" name="TextBox 91">
            <a:extLst>
              <a:ext uri="{FF2B5EF4-FFF2-40B4-BE49-F238E27FC236}">
                <a16:creationId xmlns:a16="http://schemas.microsoft.com/office/drawing/2014/main" id="{B36F7346-AC8A-0F43-899F-BE66829F3C4F}"/>
              </a:ext>
            </a:extLst>
          </p:cNvPr>
          <p:cNvSpPr txBox="1"/>
          <p:nvPr/>
        </p:nvSpPr>
        <p:spPr>
          <a:xfrm>
            <a:off x="5210673" y="6108196"/>
            <a:ext cx="1718740"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Research Teams</a:t>
            </a:r>
          </a:p>
        </p:txBody>
      </p:sp>
      <p:sp>
        <p:nvSpPr>
          <p:cNvPr id="94" name="TextBox 93">
            <a:extLst>
              <a:ext uri="{FF2B5EF4-FFF2-40B4-BE49-F238E27FC236}">
                <a16:creationId xmlns:a16="http://schemas.microsoft.com/office/drawing/2014/main" id="{9A27DDEC-CB99-484F-AEA7-3D3EE7915027}"/>
              </a:ext>
            </a:extLst>
          </p:cNvPr>
          <p:cNvSpPr txBox="1"/>
          <p:nvPr/>
        </p:nvSpPr>
        <p:spPr>
          <a:xfrm>
            <a:off x="9051384" y="6127271"/>
            <a:ext cx="1718740"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Research Teams</a:t>
            </a:r>
          </a:p>
        </p:txBody>
      </p:sp>
      <p:sp>
        <p:nvSpPr>
          <p:cNvPr id="95" name="TextBox 94">
            <a:extLst>
              <a:ext uri="{FF2B5EF4-FFF2-40B4-BE49-F238E27FC236}">
                <a16:creationId xmlns:a16="http://schemas.microsoft.com/office/drawing/2014/main" id="{662EB336-7804-8240-88B9-31B3C4DA4567}"/>
              </a:ext>
            </a:extLst>
          </p:cNvPr>
          <p:cNvSpPr txBox="1"/>
          <p:nvPr/>
        </p:nvSpPr>
        <p:spPr>
          <a:xfrm>
            <a:off x="989245" y="5942328"/>
            <a:ext cx="1633326" cy="584775"/>
          </a:xfrm>
          <a:prstGeom prst="rect">
            <a:avLst/>
          </a:prstGeom>
          <a:noFill/>
        </p:spPr>
        <p:txBody>
          <a:bodyPr wrap="squar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Intellectual Communities</a:t>
            </a:r>
          </a:p>
        </p:txBody>
      </p:sp>
      <p:sp>
        <p:nvSpPr>
          <p:cNvPr id="96" name="TextBox 95">
            <a:extLst>
              <a:ext uri="{FF2B5EF4-FFF2-40B4-BE49-F238E27FC236}">
                <a16:creationId xmlns:a16="http://schemas.microsoft.com/office/drawing/2014/main" id="{95C09E27-7088-5442-A910-D06CCD960F8A}"/>
              </a:ext>
            </a:extLst>
          </p:cNvPr>
          <p:cNvSpPr txBox="1"/>
          <p:nvPr/>
        </p:nvSpPr>
        <p:spPr>
          <a:xfrm>
            <a:off x="496828" y="451856"/>
            <a:ext cx="4994123" cy="769441"/>
          </a:xfrm>
          <a:prstGeom prst="rect">
            <a:avLst/>
          </a:prstGeom>
          <a:noFill/>
        </p:spPr>
        <p:txBody>
          <a:bodyPr wrap="none" rtlCol="0">
            <a:spAutoFit/>
          </a:bodyPr>
          <a:lstStyle/>
          <a:p>
            <a:pPr algn="ctr"/>
            <a:r>
              <a:rPr lang="en-US" sz="4400" b="1" dirty="0">
                <a:latin typeface="Calibri" panose="020F0502020204030204" pitchFamily="34" charset="0"/>
                <a:cs typeface="Calibri" panose="020F0502020204030204" pitchFamily="34" charset="0"/>
              </a:rPr>
              <a:t>Measurable Outputs</a:t>
            </a:r>
          </a:p>
        </p:txBody>
      </p:sp>
      <p:sp>
        <p:nvSpPr>
          <p:cNvPr id="98" name="TextBox 97">
            <a:extLst>
              <a:ext uri="{FF2B5EF4-FFF2-40B4-BE49-F238E27FC236}">
                <a16:creationId xmlns:a16="http://schemas.microsoft.com/office/drawing/2014/main" id="{3F394D27-49D5-CC4A-B332-E4A6588B1605}"/>
              </a:ext>
            </a:extLst>
          </p:cNvPr>
          <p:cNvSpPr txBox="1"/>
          <p:nvPr/>
        </p:nvSpPr>
        <p:spPr>
          <a:xfrm>
            <a:off x="1041000" y="2453786"/>
            <a:ext cx="1587900" cy="338554"/>
          </a:xfrm>
          <a:prstGeom prst="rect">
            <a:avLst/>
          </a:prstGeom>
          <a:noFill/>
        </p:spPr>
        <p:txBody>
          <a:bodyPr wrap="squar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ACADEMIC</a:t>
            </a:r>
          </a:p>
        </p:txBody>
      </p:sp>
      <p:sp>
        <p:nvSpPr>
          <p:cNvPr id="99" name="TextBox 98">
            <a:extLst>
              <a:ext uri="{FF2B5EF4-FFF2-40B4-BE49-F238E27FC236}">
                <a16:creationId xmlns:a16="http://schemas.microsoft.com/office/drawing/2014/main" id="{3F394D27-49D5-CC4A-B332-E4A6588B1605}"/>
              </a:ext>
            </a:extLst>
          </p:cNvPr>
          <p:cNvSpPr txBox="1"/>
          <p:nvPr/>
        </p:nvSpPr>
        <p:spPr>
          <a:xfrm>
            <a:off x="5082400" y="2481455"/>
            <a:ext cx="2198039"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CAPACITY BUILDING</a:t>
            </a:r>
          </a:p>
        </p:txBody>
      </p:sp>
      <p:sp>
        <p:nvSpPr>
          <p:cNvPr id="101" name="TextBox 100">
            <a:extLst>
              <a:ext uri="{FF2B5EF4-FFF2-40B4-BE49-F238E27FC236}">
                <a16:creationId xmlns:a16="http://schemas.microsoft.com/office/drawing/2014/main" id="{3F394D27-49D5-CC4A-B332-E4A6588B1605}"/>
              </a:ext>
            </a:extLst>
          </p:cNvPr>
          <p:cNvSpPr txBox="1"/>
          <p:nvPr/>
        </p:nvSpPr>
        <p:spPr>
          <a:xfrm>
            <a:off x="8445999" y="2522132"/>
            <a:ext cx="2861682" cy="338554"/>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	NETWORKING &amp; VISIBILITY</a:t>
            </a:r>
            <a:endParaRPr lang="en-US" sz="1600" b="1" dirty="0">
              <a:solidFill>
                <a:schemeClr val="bg1"/>
              </a:solidFill>
              <a:latin typeface="Poppins" pitchFamily="2" charset="77"/>
              <a:ea typeface="League Spartan" charset="0"/>
              <a:cs typeface="Poppins" pitchFamily="2" charset="77"/>
            </a:endParaRPr>
          </a:p>
        </p:txBody>
      </p:sp>
      <p:sp>
        <p:nvSpPr>
          <p:cNvPr id="104" name="Скругленный прямоугольник 78">
            <a:extLst>
              <a:ext uri="{FF2B5EF4-FFF2-40B4-BE49-F238E27FC236}">
                <a16:creationId xmlns:a16="http://schemas.microsoft.com/office/drawing/2014/main" id="{4326FCE8-12F0-374F-B1E6-55F5626FA768}"/>
              </a:ext>
            </a:extLst>
          </p:cNvPr>
          <p:cNvSpPr/>
          <p:nvPr/>
        </p:nvSpPr>
        <p:spPr bwMode="auto">
          <a:xfrm>
            <a:off x="772100" y="3954064"/>
            <a:ext cx="2123920" cy="481218"/>
          </a:xfrm>
          <a:prstGeom prst="roundRect">
            <a:avLst>
              <a:gd name="adj" fmla="val 0"/>
            </a:avLst>
          </a:prstGeom>
          <a:solidFill>
            <a:schemeClr val="accent2"/>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105" name="TextBox 104">
            <a:extLst>
              <a:ext uri="{FF2B5EF4-FFF2-40B4-BE49-F238E27FC236}">
                <a16:creationId xmlns:a16="http://schemas.microsoft.com/office/drawing/2014/main" id="{3F394D27-49D5-CC4A-B332-E4A6588B1605}"/>
              </a:ext>
            </a:extLst>
          </p:cNvPr>
          <p:cNvSpPr txBox="1"/>
          <p:nvPr/>
        </p:nvSpPr>
        <p:spPr>
          <a:xfrm>
            <a:off x="1315491" y="4025396"/>
            <a:ext cx="1003801"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Theories</a:t>
            </a:r>
          </a:p>
        </p:txBody>
      </p:sp>
      <p:sp>
        <p:nvSpPr>
          <p:cNvPr id="108" name="Скругленный прямоугольник 78">
            <a:extLst>
              <a:ext uri="{FF2B5EF4-FFF2-40B4-BE49-F238E27FC236}">
                <a16:creationId xmlns:a16="http://schemas.microsoft.com/office/drawing/2014/main" id="{4326FCE8-12F0-374F-B1E6-55F5626FA768}"/>
              </a:ext>
            </a:extLst>
          </p:cNvPr>
          <p:cNvSpPr/>
          <p:nvPr/>
        </p:nvSpPr>
        <p:spPr bwMode="auto">
          <a:xfrm>
            <a:off x="8491907" y="3909845"/>
            <a:ext cx="2836987" cy="481218"/>
          </a:xfrm>
          <a:prstGeom prst="roundRect">
            <a:avLst>
              <a:gd name="adj" fmla="val 0"/>
            </a:avLst>
          </a:prstGeom>
          <a:solidFill>
            <a:srgbClr val="92D050"/>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109" name="TextBox 108">
            <a:extLst>
              <a:ext uri="{FF2B5EF4-FFF2-40B4-BE49-F238E27FC236}">
                <a16:creationId xmlns:a16="http://schemas.microsoft.com/office/drawing/2014/main" id="{3F394D27-49D5-CC4A-B332-E4A6588B1605}"/>
              </a:ext>
            </a:extLst>
          </p:cNvPr>
          <p:cNvSpPr txBox="1"/>
          <p:nvPr/>
        </p:nvSpPr>
        <p:spPr>
          <a:xfrm>
            <a:off x="8511669" y="4017060"/>
            <a:ext cx="2670924"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Intellectual Engagements </a:t>
            </a:r>
          </a:p>
        </p:txBody>
      </p:sp>
      <p:sp>
        <p:nvSpPr>
          <p:cNvPr id="110" name="Скругленный прямоугольник 78">
            <a:extLst>
              <a:ext uri="{FF2B5EF4-FFF2-40B4-BE49-F238E27FC236}">
                <a16:creationId xmlns:a16="http://schemas.microsoft.com/office/drawing/2014/main" id="{4326FCE8-12F0-374F-B1E6-55F5626FA768}"/>
              </a:ext>
            </a:extLst>
          </p:cNvPr>
          <p:cNvSpPr/>
          <p:nvPr/>
        </p:nvSpPr>
        <p:spPr bwMode="auto">
          <a:xfrm>
            <a:off x="4626145" y="3931762"/>
            <a:ext cx="2832102" cy="481218"/>
          </a:xfrm>
          <a:prstGeom prst="roundRect">
            <a:avLst>
              <a:gd name="adj" fmla="val 0"/>
            </a:avLst>
          </a:prstGeom>
          <a:solidFill>
            <a:schemeClr val="accent1">
              <a:lumMod val="60000"/>
              <a:lumOff val="40000"/>
            </a:schemeClr>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111" name="TextBox 110">
            <a:extLst>
              <a:ext uri="{FF2B5EF4-FFF2-40B4-BE49-F238E27FC236}">
                <a16:creationId xmlns:a16="http://schemas.microsoft.com/office/drawing/2014/main" id="{3F394D27-49D5-CC4A-B332-E4A6588B1605}"/>
              </a:ext>
            </a:extLst>
          </p:cNvPr>
          <p:cNvSpPr txBox="1"/>
          <p:nvPr/>
        </p:nvSpPr>
        <p:spPr>
          <a:xfrm>
            <a:off x="5109953" y="4003094"/>
            <a:ext cx="1893467"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Post Doc Training</a:t>
            </a:r>
          </a:p>
        </p:txBody>
      </p:sp>
      <p:sp>
        <p:nvSpPr>
          <p:cNvPr id="115" name="Скругленный прямоугольник 77">
            <a:extLst>
              <a:ext uri="{FF2B5EF4-FFF2-40B4-BE49-F238E27FC236}">
                <a16:creationId xmlns:a16="http://schemas.microsoft.com/office/drawing/2014/main" id="{0EB0B135-7EBB-D24F-BFCC-AFB40616ED4D}"/>
              </a:ext>
            </a:extLst>
          </p:cNvPr>
          <p:cNvSpPr/>
          <p:nvPr/>
        </p:nvSpPr>
        <p:spPr bwMode="auto">
          <a:xfrm>
            <a:off x="4636476" y="5372327"/>
            <a:ext cx="2825190" cy="481219"/>
          </a:xfrm>
          <a:prstGeom prst="roundRect">
            <a:avLst>
              <a:gd name="adj" fmla="val 0"/>
            </a:avLst>
          </a:prstGeom>
          <a:solidFill>
            <a:schemeClr val="accent1">
              <a:lumMod val="60000"/>
              <a:lumOff val="40000"/>
            </a:schemeClr>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116" name="TextBox 115">
            <a:extLst>
              <a:ext uri="{FF2B5EF4-FFF2-40B4-BE49-F238E27FC236}">
                <a16:creationId xmlns:a16="http://schemas.microsoft.com/office/drawing/2014/main" id="{D363BFF7-A0F0-0444-B6E3-DC33E7061FB6}"/>
              </a:ext>
            </a:extLst>
          </p:cNvPr>
          <p:cNvSpPr txBox="1"/>
          <p:nvPr/>
        </p:nvSpPr>
        <p:spPr>
          <a:xfrm>
            <a:off x="4823186" y="5443659"/>
            <a:ext cx="2571538"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Mobility/Exchange Visits</a:t>
            </a:r>
          </a:p>
        </p:txBody>
      </p:sp>
      <p:sp>
        <p:nvSpPr>
          <p:cNvPr id="119" name="Скругленный прямоугольник 77">
            <a:extLst>
              <a:ext uri="{FF2B5EF4-FFF2-40B4-BE49-F238E27FC236}">
                <a16:creationId xmlns:a16="http://schemas.microsoft.com/office/drawing/2014/main" id="{0EB0B135-7EBB-D24F-BFCC-AFB40616ED4D}"/>
              </a:ext>
            </a:extLst>
          </p:cNvPr>
          <p:cNvSpPr/>
          <p:nvPr/>
        </p:nvSpPr>
        <p:spPr bwMode="auto">
          <a:xfrm>
            <a:off x="787380" y="5363104"/>
            <a:ext cx="2123675" cy="481219"/>
          </a:xfrm>
          <a:prstGeom prst="roundRect">
            <a:avLst>
              <a:gd name="adj" fmla="val 0"/>
            </a:avLst>
          </a:prstGeom>
          <a:solidFill>
            <a:schemeClr val="accent2">
              <a:lumMod val="40000"/>
              <a:lumOff val="60000"/>
            </a:schemeClr>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120" name="TextBox 119">
            <a:extLst>
              <a:ext uri="{FF2B5EF4-FFF2-40B4-BE49-F238E27FC236}">
                <a16:creationId xmlns:a16="http://schemas.microsoft.com/office/drawing/2014/main" id="{D363BFF7-A0F0-0444-B6E3-DC33E7061FB6}"/>
              </a:ext>
            </a:extLst>
          </p:cNvPr>
          <p:cNvSpPr txBox="1"/>
          <p:nvPr/>
        </p:nvSpPr>
        <p:spPr>
          <a:xfrm>
            <a:off x="974091" y="5434436"/>
            <a:ext cx="1911151" cy="338554"/>
          </a:xfrm>
          <a:prstGeom prst="rect">
            <a:avLst/>
          </a:prstGeom>
          <a:noFill/>
        </p:spPr>
        <p:txBody>
          <a:bodyPr wrap="squar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Publications </a:t>
            </a:r>
          </a:p>
        </p:txBody>
      </p:sp>
      <p:sp>
        <p:nvSpPr>
          <p:cNvPr id="121" name="Скругленный прямоугольник 68">
            <a:extLst>
              <a:ext uri="{FF2B5EF4-FFF2-40B4-BE49-F238E27FC236}">
                <a16:creationId xmlns:a16="http://schemas.microsoft.com/office/drawing/2014/main" id="{1B95372C-BE05-234B-8C9B-A7BBCF9B600E}"/>
              </a:ext>
            </a:extLst>
          </p:cNvPr>
          <p:cNvSpPr/>
          <p:nvPr/>
        </p:nvSpPr>
        <p:spPr bwMode="auto">
          <a:xfrm>
            <a:off x="8511671" y="5357729"/>
            <a:ext cx="2796010" cy="481219"/>
          </a:xfrm>
          <a:prstGeom prst="roundRect">
            <a:avLst>
              <a:gd name="adj" fmla="val 0"/>
            </a:avLst>
          </a:prstGeom>
          <a:solidFill>
            <a:srgbClr val="92D050"/>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ru-RU" sz="999">
              <a:solidFill>
                <a:srgbClr val="74808C"/>
              </a:solidFill>
              <a:latin typeface="Poppins" charset="0"/>
              <a:ea typeface="Poppins" charset="0"/>
              <a:cs typeface="Poppins" charset="0"/>
              <a:sym typeface="Poppins" charset="0"/>
            </a:endParaRPr>
          </a:p>
        </p:txBody>
      </p:sp>
      <p:sp>
        <p:nvSpPr>
          <p:cNvPr id="122" name="TextBox 121">
            <a:extLst>
              <a:ext uri="{FF2B5EF4-FFF2-40B4-BE49-F238E27FC236}">
                <a16:creationId xmlns:a16="http://schemas.microsoft.com/office/drawing/2014/main" id="{7C9B8A87-9FAA-6546-AC8D-EA7E9683523A}"/>
              </a:ext>
            </a:extLst>
          </p:cNvPr>
          <p:cNvSpPr txBox="1"/>
          <p:nvPr/>
        </p:nvSpPr>
        <p:spPr>
          <a:xfrm>
            <a:off x="8643457" y="5439115"/>
            <a:ext cx="2571538"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Mobility/Exchange Visits</a:t>
            </a:r>
          </a:p>
        </p:txBody>
      </p:sp>
      <p:pic>
        <p:nvPicPr>
          <p:cNvPr id="48" name="Picture 47"/>
          <p:cNvPicPr>
            <a:picLocks noChangeAspect="1"/>
          </p:cNvPicPr>
          <p:nvPr/>
        </p:nvPicPr>
        <p:blipFill>
          <a:blip r:embed="rId3"/>
          <a:stretch>
            <a:fillRect/>
          </a:stretch>
        </p:blipFill>
        <p:spPr>
          <a:xfrm>
            <a:off x="10787062" y="235669"/>
            <a:ext cx="1133476" cy="1039888"/>
          </a:xfrm>
          <a:prstGeom prst="rect">
            <a:avLst/>
          </a:prstGeom>
        </p:spPr>
      </p:pic>
    </p:spTree>
    <p:extLst>
      <p:ext uri="{BB962C8B-B14F-4D97-AF65-F5344CB8AC3E}">
        <p14:creationId xmlns:p14="http://schemas.microsoft.com/office/powerpoint/2010/main" val="818220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kerere University | LSTM"/>
          <p:cNvPicPr/>
          <p:nvPr/>
        </p:nvPicPr>
        <p:blipFill rotWithShape="1">
          <a:blip r:embed="rId2" cstate="print">
            <a:extLst>
              <a:ext uri="{28A0092B-C50C-407E-A947-70E740481C1C}">
                <a14:useLocalDpi xmlns:a14="http://schemas.microsoft.com/office/drawing/2010/main" val="0"/>
              </a:ext>
            </a:extLst>
          </a:blip>
          <a:srcRect l="21795" t="11499" r="18682" b="15249"/>
          <a:stretch/>
        </p:blipFill>
        <p:spPr bwMode="auto">
          <a:xfrm>
            <a:off x="1012788" y="1634395"/>
            <a:ext cx="2473362" cy="2056540"/>
          </a:xfrm>
          <a:prstGeom prst="rect">
            <a:avLst/>
          </a:prstGeom>
          <a:noFill/>
          <a:ln>
            <a:noFill/>
          </a:ln>
          <a:extLst>
            <a:ext uri="{53640926-AAD7-44D8-BBD7-CCE9431645EC}">
              <a14:shadowObscured xmlns:a14="http://schemas.microsoft.com/office/drawing/2010/main"/>
            </a:ext>
          </a:extLst>
        </p:spPr>
      </p:pic>
      <p:pic>
        <p:nvPicPr>
          <p:cNvPr id="3" name="Picture 2" descr="Addis Ababa Universit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5658" y="4693398"/>
            <a:ext cx="3971924" cy="639126"/>
          </a:xfrm>
          <a:prstGeom prst="rect">
            <a:avLst/>
          </a:prstGeom>
          <a:noFill/>
          <a:ln>
            <a:noFill/>
          </a:ln>
        </p:spPr>
      </p:pic>
      <p:pic>
        <p:nvPicPr>
          <p:cNvPr id="4" name="Picture 3" descr="CEBE Administrator - University of Rwanda - NDANGIRA"/>
          <p:cNvPicPr/>
          <p:nvPr/>
        </p:nvPicPr>
        <p:blipFill>
          <a:blip r:embed="rId4">
            <a:extLst>
              <a:ext uri="{28A0092B-C50C-407E-A947-70E740481C1C}">
                <a14:useLocalDpi xmlns:a14="http://schemas.microsoft.com/office/drawing/2010/main" val="0"/>
              </a:ext>
            </a:extLst>
          </a:blip>
          <a:srcRect/>
          <a:stretch>
            <a:fillRect/>
          </a:stretch>
        </p:blipFill>
        <p:spPr bwMode="auto">
          <a:xfrm>
            <a:off x="7972425" y="1382268"/>
            <a:ext cx="3409949" cy="1589532"/>
          </a:xfrm>
          <a:prstGeom prst="rect">
            <a:avLst/>
          </a:prstGeom>
          <a:noFill/>
          <a:ln>
            <a:noFill/>
          </a:ln>
        </p:spPr>
      </p:pic>
      <p:pic>
        <p:nvPicPr>
          <p:cNvPr id="5" name="Picture 4"/>
          <p:cNvPicPr>
            <a:picLocks noChangeAspect="1"/>
          </p:cNvPicPr>
          <p:nvPr/>
        </p:nvPicPr>
        <p:blipFill>
          <a:blip r:embed="rId5"/>
          <a:stretch>
            <a:fillRect/>
          </a:stretch>
        </p:blipFill>
        <p:spPr>
          <a:xfrm>
            <a:off x="4784952" y="1382268"/>
            <a:ext cx="2038350" cy="1762125"/>
          </a:xfrm>
          <a:prstGeom prst="rect">
            <a:avLst/>
          </a:prstGeom>
        </p:spPr>
      </p:pic>
      <p:pic>
        <p:nvPicPr>
          <p:cNvPr id="6" name="Picture 5"/>
          <p:cNvPicPr>
            <a:picLocks noChangeAspect="1"/>
          </p:cNvPicPr>
          <p:nvPr/>
        </p:nvPicPr>
        <p:blipFill>
          <a:blip r:embed="rId6"/>
          <a:stretch>
            <a:fillRect/>
          </a:stretch>
        </p:blipFill>
        <p:spPr>
          <a:xfrm>
            <a:off x="4732565" y="3690935"/>
            <a:ext cx="2143125" cy="2143125"/>
          </a:xfrm>
          <a:prstGeom prst="rect">
            <a:avLst/>
          </a:prstGeom>
        </p:spPr>
      </p:pic>
      <p:pic>
        <p:nvPicPr>
          <p:cNvPr id="7" name="Picture 6"/>
          <p:cNvPicPr>
            <a:picLocks noChangeAspect="1"/>
          </p:cNvPicPr>
          <p:nvPr/>
        </p:nvPicPr>
        <p:blipFill>
          <a:blip r:embed="rId7"/>
          <a:stretch>
            <a:fillRect/>
          </a:stretch>
        </p:blipFill>
        <p:spPr>
          <a:xfrm>
            <a:off x="654418" y="4192473"/>
            <a:ext cx="3225064" cy="1140051"/>
          </a:xfrm>
          <a:prstGeom prst="rect">
            <a:avLst/>
          </a:prstGeom>
        </p:spPr>
      </p:pic>
      <p:sp>
        <p:nvSpPr>
          <p:cNvPr id="8"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err="1">
                <a:latin typeface="+mn-lt"/>
              </a:rPr>
              <a:t>CoE</a:t>
            </a:r>
            <a:r>
              <a:rPr lang="en-GB" b="1" dirty="0">
                <a:latin typeface="+mn-lt"/>
              </a:rPr>
              <a:t> Member Universities</a:t>
            </a:r>
            <a:endParaRPr lang="en-US" b="1" dirty="0">
              <a:latin typeface="+mn-lt"/>
            </a:endParaRPr>
          </a:p>
        </p:txBody>
      </p:sp>
      <p:pic>
        <p:nvPicPr>
          <p:cNvPr id="9" name="Picture 8"/>
          <p:cNvPicPr>
            <a:picLocks noChangeAspect="1"/>
          </p:cNvPicPr>
          <p:nvPr/>
        </p:nvPicPr>
        <p:blipFill>
          <a:blip r:embed="rId8"/>
          <a:stretch>
            <a:fillRect/>
          </a:stretch>
        </p:blipFill>
        <p:spPr>
          <a:xfrm>
            <a:off x="10787062" y="235669"/>
            <a:ext cx="1133476" cy="1039888"/>
          </a:xfrm>
          <a:prstGeom prst="rect">
            <a:avLst/>
          </a:prstGeom>
        </p:spPr>
      </p:pic>
    </p:spTree>
    <p:extLst>
      <p:ext uri="{BB962C8B-B14F-4D97-AF65-F5344CB8AC3E}">
        <p14:creationId xmlns:p14="http://schemas.microsoft.com/office/powerpoint/2010/main" val="4038019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BE Administrator - University of Rwanda - NDANGIRA"/>
          <p:cNvPicPr/>
          <p:nvPr/>
        </p:nvPicPr>
        <p:blipFill>
          <a:blip r:embed="rId3">
            <a:extLst>
              <a:ext uri="{28A0092B-C50C-407E-A947-70E740481C1C}">
                <a14:useLocalDpi xmlns:a14="http://schemas.microsoft.com/office/drawing/2010/main" val="0"/>
              </a:ext>
            </a:extLst>
          </a:blip>
          <a:srcRect/>
          <a:stretch>
            <a:fillRect/>
          </a:stretch>
        </p:blipFill>
        <p:spPr bwMode="auto">
          <a:xfrm>
            <a:off x="8212626" y="1151235"/>
            <a:ext cx="3247396" cy="1359758"/>
          </a:xfrm>
          <a:prstGeom prst="rect">
            <a:avLst/>
          </a:prstGeom>
          <a:noFill/>
          <a:ln>
            <a:noFill/>
          </a:ln>
        </p:spPr>
      </p:pic>
      <p:pic>
        <p:nvPicPr>
          <p:cNvPr id="3" name="Picture 2" descr="Makerere University | LSTM"/>
          <p:cNvPicPr/>
          <p:nvPr/>
        </p:nvPicPr>
        <p:blipFill rotWithShape="1">
          <a:blip r:embed="rId4" cstate="print">
            <a:extLst>
              <a:ext uri="{28A0092B-C50C-407E-A947-70E740481C1C}">
                <a14:useLocalDpi xmlns:a14="http://schemas.microsoft.com/office/drawing/2010/main" val="0"/>
              </a:ext>
            </a:extLst>
          </a:blip>
          <a:srcRect l="21795" t="11499" r="18682" b="15249"/>
          <a:stretch/>
        </p:blipFill>
        <p:spPr bwMode="auto">
          <a:xfrm>
            <a:off x="1790700" y="1228725"/>
            <a:ext cx="2277098" cy="1932774"/>
          </a:xfrm>
          <a:prstGeom prst="rect">
            <a:avLst/>
          </a:prstGeom>
          <a:noFill/>
          <a:ln>
            <a:noFill/>
          </a:ln>
          <a:extLst>
            <a:ext uri="{53640926-AAD7-44D8-BBD7-CCE9431645EC}">
              <a14:shadowObscured xmlns:a14="http://schemas.microsoft.com/office/drawing/2010/main"/>
            </a:ext>
          </a:extLst>
        </p:spPr>
      </p:pic>
      <p:sp>
        <p:nvSpPr>
          <p:cNvPr id="6" name="Rectangle 4"/>
          <p:cNvSpPr>
            <a:spLocks noChangeArrowheads="1"/>
          </p:cNvSpPr>
          <p:nvPr/>
        </p:nvSpPr>
        <p:spPr bwMode="auto">
          <a:xfrm>
            <a:off x="230737" y="9571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nvGraphicFramePr>
        <p:xfrm>
          <a:off x="5791200" y="3597632"/>
          <a:ext cx="1509606" cy="1550817"/>
        </p:xfrm>
        <a:graphic>
          <a:graphicData uri="http://schemas.openxmlformats.org/presentationml/2006/ole">
            <mc:AlternateContent xmlns:mc="http://schemas.openxmlformats.org/markup-compatibility/2006">
              <mc:Choice xmlns:v="urn:schemas-microsoft-com:vml" Requires="v">
                <p:oleObj spid="_x0000_s1026" r:id="rId5" imgW="1618922" imgH="1699720" progId="Unknown">
                  <p:embed/>
                </p:oleObj>
              </mc:Choice>
              <mc:Fallback>
                <p:oleObj r:id="rId5" imgW="1618922" imgH="1699720" progId="Unknown">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597632"/>
                        <a:ext cx="1509606" cy="1550817"/>
                      </a:xfrm>
                      <a:prstGeom prst="rect">
                        <a:avLst/>
                      </a:prstGeom>
                      <a:noFill/>
                    </p:spPr>
                  </p:pic>
                </p:oleObj>
              </mc:Fallback>
            </mc:AlternateContent>
          </a:graphicData>
        </a:graphic>
      </p:graphicFrame>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3784" y="3793390"/>
            <a:ext cx="1409700" cy="16303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212626" y="5423753"/>
            <a:ext cx="2912016" cy="369332"/>
          </a:xfrm>
          <a:prstGeom prst="rect">
            <a:avLst/>
          </a:prstGeom>
        </p:spPr>
        <p:txBody>
          <a:bodyPr wrap="none">
            <a:spAutoFit/>
          </a:bodyPr>
          <a:lstStyle/>
          <a:p>
            <a:pPr lvl="0" eaLnBrk="0" fontAlgn="base" hangingPunct="0">
              <a:spcBef>
                <a:spcPct val="0"/>
              </a:spcBef>
              <a:spcAft>
                <a:spcPct val="0"/>
              </a:spcAft>
            </a:pPr>
            <a:r>
              <a:rPr lang="en-US" dirty="0">
                <a:latin typeface="Arial" panose="020B0604020202020204" pitchFamily="34" charset="0"/>
                <a:ea typeface="Calibri" panose="020F0502020204030204" pitchFamily="34" charset="0"/>
                <a:cs typeface="Times New Roman" panose="02020603050405020304" pitchFamily="18" charset="0"/>
              </a:rPr>
              <a:t>UNIVERSITY OF IBADAN</a:t>
            </a:r>
            <a:r>
              <a:rPr lang="en-US" sz="1100" dirty="0">
                <a:latin typeface="Arial" panose="020B0604020202020204" pitchFamily="34" charset="0"/>
              </a:rPr>
              <a:t> </a:t>
            </a:r>
            <a:endParaRPr lang="en-US" sz="3200" dirty="0">
              <a:latin typeface="Arial" panose="020B0604020202020204" pitchFamily="34" charset="0"/>
            </a:endParaRPr>
          </a:p>
        </p:txBody>
      </p:sp>
      <p:sp>
        <p:nvSpPr>
          <p:cNvPr id="11" name="Rectangle 10"/>
          <p:cNvSpPr/>
          <p:nvPr/>
        </p:nvSpPr>
        <p:spPr>
          <a:xfrm>
            <a:off x="5417456" y="5245091"/>
            <a:ext cx="2178802" cy="369332"/>
          </a:xfrm>
          <a:prstGeom prst="rect">
            <a:avLst/>
          </a:prstGeom>
        </p:spPr>
        <p:txBody>
          <a:bodyPr wrap="none">
            <a:spAutoFit/>
          </a:bodyPr>
          <a:lstStyle/>
          <a:p>
            <a:r>
              <a:rPr lang="en-GB" b="1" dirty="0">
                <a:solidFill>
                  <a:srgbClr val="000000"/>
                </a:solidFill>
                <a:latin typeface="Times New Roman" panose="02020603050405020304" pitchFamily="18" charset="0"/>
                <a:ea typeface="Times New Roman" panose="02020603050405020304" pitchFamily="18" charset="0"/>
              </a:rPr>
              <a:t>MOI UNIVERSITY</a:t>
            </a:r>
            <a:endParaRPr lang="en-US" dirty="0"/>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9509" y="1110700"/>
            <a:ext cx="3226184" cy="1137199"/>
          </a:xfrm>
          <a:prstGeom prst="rect">
            <a:avLst/>
          </a:prstGeom>
        </p:spPr>
      </p:pic>
      <p:pic>
        <p:nvPicPr>
          <p:cNvPr id="16" name="Picture 15" descr="C:\Users\SARAHS~1\AppData\Local\Temp\Rar$DIa9528.8481\UWC Logo.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36445" y="3558452"/>
            <a:ext cx="1714500" cy="2055971"/>
          </a:xfrm>
          <a:prstGeom prst="rect">
            <a:avLst/>
          </a:prstGeom>
          <a:noFill/>
          <a:ln>
            <a:noFill/>
          </a:ln>
        </p:spPr>
      </p:pic>
      <p:pic>
        <p:nvPicPr>
          <p:cNvPr id="18" name="Picture 17"/>
          <p:cNvPicPr>
            <a:picLocks noChangeAspect="1"/>
          </p:cNvPicPr>
          <p:nvPr/>
        </p:nvPicPr>
        <p:blipFill>
          <a:blip r:embed="rId10"/>
          <a:stretch>
            <a:fillRect/>
          </a:stretch>
        </p:blipFill>
        <p:spPr>
          <a:xfrm>
            <a:off x="10787062" y="235669"/>
            <a:ext cx="1133476" cy="1039888"/>
          </a:xfrm>
          <a:prstGeom prst="rect">
            <a:avLst/>
          </a:prstGeom>
        </p:spPr>
      </p:pic>
      <p:sp>
        <p:nvSpPr>
          <p:cNvPr id="4" name="TextBox 3"/>
          <p:cNvSpPr txBox="1"/>
          <p:nvPr/>
        </p:nvSpPr>
        <p:spPr>
          <a:xfrm>
            <a:off x="1104181" y="235669"/>
            <a:ext cx="9092242" cy="584775"/>
          </a:xfrm>
          <a:prstGeom prst="rect">
            <a:avLst/>
          </a:prstGeom>
          <a:noFill/>
        </p:spPr>
        <p:txBody>
          <a:bodyPr wrap="square" rtlCol="0">
            <a:spAutoFit/>
          </a:bodyPr>
          <a:lstStyle/>
          <a:p>
            <a:r>
              <a:rPr lang="en-US" sz="3200" b="1" dirty="0"/>
              <a:t>Capacity Building Grant </a:t>
            </a:r>
            <a:r>
              <a:rPr lang="en-US" sz="3200" b="1" dirty="0" err="1"/>
              <a:t>SCaRPE</a:t>
            </a:r>
            <a:r>
              <a:rPr lang="en-US" sz="3200" b="1" dirty="0"/>
              <a:t> – Africa Members </a:t>
            </a:r>
          </a:p>
        </p:txBody>
      </p:sp>
    </p:spTree>
    <p:extLst>
      <p:ext uri="{BB962C8B-B14F-4D97-AF65-F5344CB8AC3E}">
        <p14:creationId xmlns:p14="http://schemas.microsoft.com/office/powerpoint/2010/main" val="289227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About SCaRPE</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lgn="just">
              <a:buNone/>
            </a:pPr>
            <a:endParaRPr lang="en-GB" dirty="0"/>
          </a:p>
          <a:p>
            <a:r>
              <a:rPr lang="en-GB" dirty="0"/>
              <a:t>SCaRPE is a capacity building project of the ARUA Centre of Excellence in Notions of Identity funded by UKRI.</a:t>
            </a:r>
          </a:p>
          <a:p>
            <a:r>
              <a:rPr lang="en-GB" dirty="0"/>
              <a:t>SCaRPE is a consortium of six institutions, Makerere- </a:t>
            </a:r>
            <a:r>
              <a:rPr lang="en-GB" dirty="0" err="1"/>
              <a:t>Ug</a:t>
            </a:r>
            <a:r>
              <a:rPr lang="en-GB" dirty="0"/>
              <a:t>(Which is the </a:t>
            </a:r>
            <a:r>
              <a:rPr lang="en-GB" dirty="0" err="1"/>
              <a:t>CoE</a:t>
            </a:r>
            <a:r>
              <a:rPr lang="en-GB" dirty="0"/>
              <a:t>), </a:t>
            </a:r>
            <a:r>
              <a:rPr lang="en-GB" dirty="0" err="1"/>
              <a:t>Uni</a:t>
            </a:r>
            <a:r>
              <a:rPr lang="en-GB" dirty="0"/>
              <a:t> of Western Cape- South Africa, Wits </a:t>
            </a:r>
            <a:r>
              <a:rPr lang="en-GB" dirty="0" err="1"/>
              <a:t>Univ</a:t>
            </a:r>
            <a:r>
              <a:rPr lang="en-GB" dirty="0"/>
              <a:t>-South Africa, </a:t>
            </a:r>
            <a:r>
              <a:rPr lang="en-GB" dirty="0" err="1"/>
              <a:t>Uni</a:t>
            </a:r>
            <a:r>
              <a:rPr lang="en-GB" dirty="0"/>
              <a:t> of Ibadan-Nigeria, </a:t>
            </a:r>
            <a:r>
              <a:rPr lang="en-GB" dirty="0" err="1"/>
              <a:t>Uni</a:t>
            </a:r>
            <a:r>
              <a:rPr lang="en-GB" dirty="0"/>
              <a:t> of Rwanda-Rwanda, and </a:t>
            </a:r>
            <a:r>
              <a:rPr lang="en-GB" dirty="0" err="1"/>
              <a:t>Moi</a:t>
            </a:r>
            <a:r>
              <a:rPr lang="en-GB" dirty="0"/>
              <a:t> Uni.-Kenya. </a:t>
            </a:r>
          </a:p>
          <a:p>
            <a:r>
              <a:rPr lang="en-GB" dirty="0"/>
              <a:t>Emphasises training and capacity building in research</a:t>
            </a:r>
          </a:p>
          <a:p>
            <a:pPr marL="0" indent="0" algn="just">
              <a:buNone/>
            </a:pPr>
            <a:endParaRPr lang="en-GB" dirty="0"/>
          </a:p>
        </p:txBody>
      </p:sp>
      <p:pic>
        <p:nvPicPr>
          <p:cNvPr id="6" name="Picture 5"/>
          <p:cNvPicPr>
            <a:picLocks noChangeAspect="1"/>
          </p:cNvPicPr>
          <p:nvPr/>
        </p:nvPicPr>
        <p:blipFill>
          <a:blip r:embed="rId2"/>
          <a:stretch>
            <a:fillRect/>
          </a:stretch>
        </p:blipFill>
        <p:spPr>
          <a:xfrm>
            <a:off x="10787062" y="235669"/>
            <a:ext cx="1133476" cy="1039888"/>
          </a:xfrm>
          <a:prstGeom prst="rect">
            <a:avLst/>
          </a:prstGeom>
        </p:spPr>
      </p:pic>
    </p:spTree>
    <p:extLst>
      <p:ext uri="{BB962C8B-B14F-4D97-AF65-F5344CB8AC3E}">
        <p14:creationId xmlns:p14="http://schemas.microsoft.com/office/powerpoint/2010/main" val="3844415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20806</TotalTime>
  <Words>1004</Words>
  <Application>Microsoft Office PowerPoint</Application>
  <PresentationFormat>Widescreen</PresentationFormat>
  <Paragraphs>122</Paragraphs>
  <Slides>23</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Arial</vt:lpstr>
      <vt:lpstr>Calibri</vt:lpstr>
      <vt:lpstr>Calibri Light</vt:lpstr>
      <vt:lpstr>Cambria</vt:lpstr>
      <vt:lpstr>Lato Light</vt:lpstr>
      <vt:lpstr>League Spartan</vt:lpstr>
      <vt:lpstr>Mukta ExtraLight</vt:lpstr>
      <vt:lpstr>Poppins</vt:lpstr>
      <vt:lpstr>Times New Roman</vt:lpstr>
      <vt:lpstr>Office Theme</vt:lpstr>
      <vt:lpstr>Unknown</vt:lpstr>
      <vt:lpstr>PowerPoint Presentation</vt:lpstr>
      <vt:lpstr>The ARUA CoE in Notions of Identity:</vt:lpstr>
      <vt:lpstr>Who are We?</vt:lpstr>
      <vt:lpstr>Goal of CoE</vt:lpstr>
      <vt:lpstr>Objectives:</vt:lpstr>
      <vt:lpstr>PowerPoint Presentation</vt:lpstr>
      <vt:lpstr>PowerPoint Presentation</vt:lpstr>
      <vt:lpstr>PowerPoint Presentation</vt:lpstr>
      <vt:lpstr>About SCaRPE</vt:lpstr>
      <vt:lpstr>Project Aim</vt:lpstr>
      <vt:lpstr>Project Objectives</vt:lpstr>
      <vt:lpstr>Research Objectives:</vt:lpstr>
      <vt:lpstr>WORK PACKAGES</vt:lpstr>
      <vt:lpstr>Research WP Achievements </vt:lpstr>
      <vt:lpstr>PowerPoint Presentation</vt:lpstr>
      <vt:lpstr>Ugandan ECRs and their areas of study</vt:lpstr>
      <vt:lpstr>Research Work package</vt:lpstr>
      <vt:lpstr>EVALUATING EXISTING EVIDENCE ON MOTHERHOOD AND FATHERHOOD IN UGANDA</vt:lpstr>
      <vt:lpstr>Systematic Literature Review:</vt:lpstr>
      <vt:lpstr>Systematic Literature Review</vt:lpstr>
      <vt:lpstr>Findings</vt:lpstr>
      <vt:lpstr>Analysis</vt:lpstr>
      <vt:lpstr>Policy Implications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Dell</cp:lastModifiedBy>
  <cp:revision>304</cp:revision>
  <cp:lastPrinted>2024-03-14T05:59:00Z</cp:lastPrinted>
  <dcterms:created xsi:type="dcterms:W3CDTF">2022-06-27T04:21:49Z</dcterms:created>
  <dcterms:modified xsi:type="dcterms:W3CDTF">2024-03-27T12:55:53Z</dcterms:modified>
</cp:coreProperties>
</file>