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3" r:id="rId4"/>
    <p:sldId id="295" r:id="rId5"/>
    <p:sldId id="299" r:id="rId6"/>
    <p:sldId id="285" r:id="rId7"/>
    <p:sldId id="286" r:id="rId8"/>
    <p:sldId id="287" r:id="rId9"/>
    <p:sldId id="288" r:id="rId10"/>
    <p:sldId id="289" r:id="rId11"/>
    <p:sldId id="297" r:id="rId12"/>
    <p:sldId id="291" r:id="rId13"/>
    <p:sldId id="290" r:id="rId14"/>
    <p:sldId id="257" r:id="rId15"/>
    <p:sldId id="301" r:id="rId16"/>
    <p:sldId id="268" r:id="rId17"/>
    <p:sldId id="269" r:id="rId18"/>
    <p:sldId id="270" r:id="rId19"/>
    <p:sldId id="271" r:id="rId20"/>
    <p:sldId id="321" r:id="rId21"/>
    <p:sldId id="322" r:id="rId22"/>
    <p:sldId id="32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544" autoAdjust="0"/>
    <p:restoredTop sz="94660"/>
  </p:normalViewPr>
  <p:slideViewPr>
    <p:cSldViewPr snapToGrid="0">
      <p:cViewPr varScale="1">
        <p:scale>
          <a:sx n="67" d="100"/>
          <a:sy n="67" d="100"/>
        </p:scale>
        <p:origin x="-768"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263434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262320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773669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324368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152048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153856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374414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237164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245956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376236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68CBD-16ED-4417-AC6E-6D80E1390DC8}" type="datetimeFigureOut">
              <a:rPr lang="en-GB" smtClean="0"/>
              <a:pPr/>
              <a:t>17/02/2017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3510814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68CBD-16ED-4417-AC6E-6D80E1390DC8}" type="datetimeFigureOut">
              <a:rPr lang="en-GB" smtClean="0"/>
              <a:pPr/>
              <a:t>17/02/2017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BD15D-1E8C-49F7-9C54-380C5821FCCC}" type="slidenum">
              <a:rPr lang="en-GB" smtClean="0"/>
              <a:pPr/>
              <a:t>‹#›</a:t>
            </a:fld>
            <a:endParaRPr lang="en-GB"/>
          </a:p>
        </p:txBody>
      </p:sp>
    </p:spTree>
    <p:extLst>
      <p:ext uri="{BB962C8B-B14F-4D97-AF65-F5344CB8AC3E}">
        <p14:creationId xmlns:p14="http://schemas.microsoft.com/office/powerpoint/2010/main" xmlns="" val="4089777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http://www.idrc.ca/openebooks/272-4/bull.gif" TargetMode="Externa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i="1" dirty="0" smtClean="0"/>
              <a:t>“</a:t>
            </a:r>
            <a:r>
              <a:rPr lang="en-US" sz="5400" i="1" dirty="0"/>
              <a:t>Peace and Security from a Global and Sudan/Uganda Perspectives”</a:t>
            </a:r>
            <a:endParaRPr lang="en-GB" sz="5400" dirty="0"/>
          </a:p>
        </p:txBody>
      </p:sp>
      <p:sp>
        <p:nvSpPr>
          <p:cNvPr id="3" name="Subtitle 2"/>
          <p:cNvSpPr>
            <a:spLocks noGrp="1"/>
          </p:cNvSpPr>
          <p:nvPr>
            <p:ph type="subTitle" idx="1"/>
          </p:nvPr>
        </p:nvSpPr>
        <p:spPr/>
        <p:txBody>
          <a:bodyPr>
            <a:normAutofit fontScale="40000" lnSpcReduction="20000"/>
          </a:bodyPr>
          <a:lstStyle/>
          <a:p>
            <a:r>
              <a:rPr lang="en-GB" sz="7200" b="1" dirty="0" smtClean="0"/>
              <a:t>SIGN POSTING</a:t>
            </a:r>
          </a:p>
          <a:p>
            <a:r>
              <a:rPr lang="en-GB" sz="7200" b="1" dirty="0" smtClean="0"/>
              <a:t>Kalyango Ronald Sebba</a:t>
            </a:r>
          </a:p>
          <a:p>
            <a:r>
              <a:rPr lang="en-GB" sz="7200" b="1" dirty="0" smtClean="0"/>
              <a:t>PhD Student School of Women and Gender Studies</a:t>
            </a:r>
            <a:endParaRPr lang="en-GB" sz="7200" b="1" dirty="0"/>
          </a:p>
        </p:txBody>
      </p:sp>
    </p:spTree>
    <p:extLst>
      <p:ext uri="{BB962C8B-B14F-4D97-AF65-F5344CB8AC3E}">
        <p14:creationId xmlns:p14="http://schemas.microsoft.com/office/powerpoint/2010/main" xmlns="" val="938225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Action Plans</a:t>
            </a:r>
            <a:endParaRPr lang="en-GB" dirty="0"/>
          </a:p>
        </p:txBody>
      </p:sp>
      <p:sp>
        <p:nvSpPr>
          <p:cNvPr id="3" name="Content Placeholder 2"/>
          <p:cNvSpPr>
            <a:spLocks noGrp="1"/>
          </p:cNvSpPr>
          <p:nvPr>
            <p:ph idx="1"/>
          </p:nvPr>
        </p:nvSpPr>
        <p:spPr/>
        <p:txBody>
          <a:bodyPr/>
          <a:lstStyle/>
          <a:p>
            <a:r>
              <a:rPr lang="en-US" dirty="0" smtClean="0"/>
              <a:t>‘</a:t>
            </a:r>
            <a:r>
              <a:rPr lang="en-US" dirty="0"/>
              <a:t>A</a:t>
            </a:r>
            <a:r>
              <a:rPr lang="en-US" dirty="0" smtClean="0"/>
              <a:t>ction plans</a:t>
            </a:r>
            <a:r>
              <a:rPr lang="en-US" dirty="0"/>
              <a:t>’ represent a relatively new approach to the challenge of ensuring </a:t>
            </a:r>
            <a:r>
              <a:rPr lang="en-US" dirty="0" smtClean="0"/>
              <a:t>the </a:t>
            </a:r>
            <a:r>
              <a:rPr lang="en-US" dirty="0"/>
              <a:t>implementation of resolutions and are regarded as a practical means through </a:t>
            </a:r>
            <a:r>
              <a:rPr lang="en-US" dirty="0" smtClean="0"/>
              <a:t>which states </a:t>
            </a:r>
            <a:r>
              <a:rPr lang="en-US" dirty="0"/>
              <a:t>can demonstrate the steps they have taken to satisfy their obligations </a:t>
            </a:r>
            <a:r>
              <a:rPr lang="en-US" dirty="0" smtClean="0"/>
              <a:t>under </a:t>
            </a:r>
            <a:r>
              <a:rPr lang="en-GB" dirty="0" smtClean="0"/>
              <a:t>the </a:t>
            </a:r>
            <a:r>
              <a:rPr lang="en-GB" dirty="0"/>
              <a:t>resolution</a:t>
            </a:r>
            <a:r>
              <a:rPr lang="en-GB" dirty="0" smtClean="0"/>
              <a:t>.</a:t>
            </a:r>
          </a:p>
          <a:p>
            <a:r>
              <a:rPr lang="en-GB" dirty="0" smtClean="0"/>
              <a:t>Action plans are divided into:</a:t>
            </a:r>
          </a:p>
          <a:p>
            <a:r>
              <a:rPr lang="en-GB" b="1" dirty="0" smtClean="0"/>
              <a:t>National Action Plans</a:t>
            </a:r>
            <a:r>
              <a:rPr lang="en-GB" dirty="0" smtClean="0"/>
              <a:t>-</a:t>
            </a:r>
            <a:r>
              <a:rPr lang="en-US" dirty="0"/>
              <a:t>the UN Secretary General stressed that</a:t>
            </a:r>
          </a:p>
          <a:p>
            <a:pPr marL="0" indent="0">
              <a:buNone/>
            </a:pPr>
            <a:r>
              <a:rPr lang="en-US" dirty="0" smtClean="0"/>
              <a:t>	‘</a:t>
            </a:r>
            <a:r>
              <a:rPr lang="en-US" dirty="0"/>
              <a:t>governments have the primary responsibility for implementing </a:t>
            </a:r>
            <a:r>
              <a:rPr lang="en-US" dirty="0" smtClean="0"/>
              <a:t>	the </a:t>
            </a:r>
            <a:r>
              <a:rPr lang="en-US" dirty="0"/>
              <a:t>resolution</a:t>
            </a:r>
            <a:r>
              <a:rPr lang="en-US" dirty="0" smtClean="0"/>
              <a:t>.</a:t>
            </a:r>
          </a:p>
          <a:p>
            <a:r>
              <a:rPr lang="en-GB" dirty="0"/>
              <a:t>Institutional action </a:t>
            </a:r>
            <a:r>
              <a:rPr lang="en-GB" dirty="0" smtClean="0"/>
              <a:t>plans-UN, EU and AU have institutionalised </a:t>
            </a:r>
          </a:p>
          <a:p>
            <a:endParaRPr lang="en-GB" dirty="0" smtClean="0"/>
          </a:p>
          <a:p>
            <a:endParaRPr lang="en-GB" dirty="0"/>
          </a:p>
        </p:txBody>
      </p:sp>
    </p:spTree>
    <p:extLst>
      <p:ext uri="{BB962C8B-B14F-4D97-AF65-F5344CB8AC3E}">
        <p14:creationId xmlns:p14="http://schemas.microsoft.com/office/powerpoint/2010/main" xmlns="" val="341337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National Action Plans</a:t>
            </a:r>
            <a:endParaRPr lang="en-GB" dirty="0"/>
          </a:p>
        </p:txBody>
      </p:sp>
      <p:sp>
        <p:nvSpPr>
          <p:cNvPr id="3" name="Content Placeholder 2"/>
          <p:cNvSpPr>
            <a:spLocks noGrp="1"/>
          </p:cNvSpPr>
          <p:nvPr>
            <p:ph idx="1"/>
          </p:nvPr>
        </p:nvSpPr>
        <p:spPr/>
        <p:txBody>
          <a:bodyPr>
            <a:normAutofit fontScale="92500" lnSpcReduction="10000"/>
          </a:bodyPr>
          <a:lstStyle/>
          <a:p>
            <a:r>
              <a:rPr lang="en-GB" dirty="0"/>
              <a:t>To date, nineteen (19) AU Member States have developed and adopted 1325 National Action Plans (NAPs). </a:t>
            </a:r>
          </a:p>
          <a:p>
            <a:r>
              <a:rPr lang="en-GB" dirty="0"/>
              <a:t>These include Burkina Faso; Burundi; Central African Republic; Cote D’Ivoire; Democratic Republic of Congo; The Gambia; Ghana; Guinea; Guinea Bissau; Kenya; Liberia; Mali; Nigeria; Rwanda; Senegal; Sierra Leone; South Sudan; Togo; Uganda</a:t>
            </a:r>
            <a:r>
              <a:rPr lang="en-GB" dirty="0" smtClean="0"/>
              <a:t>.</a:t>
            </a:r>
          </a:p>
          <a:p>
            <a:r>
              <a:rPr lang="en-US" dirty="0" smtClean="0"/>
              <a:t>In addition to NAPs a </a:t>
            </a:r>
            <a:r>
              <a:rPr lang="en-US" dirty="0"/>
              <a:t>range of other measures have been put in place for implementation of the WPS </a:t>
            </a:r>
            <a:r>
              <a:rPr lang="en-US" dirty="0" smtClean="0"/>
              <a:t>agenda:</a:t>
            </a:r>
          </a:p>
          <a:p>
            <a:pPr lvl="1"/>
            <a:r>
              <a:rPr lang="en-US" dirty="0" smtClean="0"/>
              <a:t>To </a:t>
            </a:r>
            <a:r>
              <a:rPr lang="en-US" dirty="0"/>
              <a:t>mainstream into wider national policies, including for instance development plans (or poverty reduction strategies), </a:t>
            </a:r>
          </a:p>
          <a:p>
            <a:pPr lvl="1"/>
            <a:r>
              <a:rPr lang="en-US" dirty="0"/>
              <a:t>National security and defense strategies, </a:t>
            </a:r>
          </a:p>
          <a:p>
            <a:pPr lvl="1"/>
            <a:r>
              <a:rPr lang="en-US" dirty="0"/>
              <a:t>National strategies for the advancement of women and other similar frameworks.</a:t>
            </a:r>
            <a:endParaRPr lang="en-GB" dirty="0"/>
          </a:p>
          <a:p>
            <a:endParaRPr lang="en-GB" dirty="0"/>
          </a:p>
          <a:p>
            <a:endParaRPr lang="en-GB" dirty="0"/>
          </a:p>
        </p:txBody>
      </p:sp>
    </p:spTree>
    <p:extLst>
      <p:ext uri="{BB962C8B-B14F-4D97-AF65-F5344CB8AC3E}">
        <p14:creationId xmlns:p14="http://schemas.microsoft.com/office/powerpoint/2010/main" xmlns="" val="3466987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Who participates in developing National Action Plans</a:t>
            </a:r>
            <a:endParaRPr lang="en-GB" dirty="0"/>
          </a:p>
        </p:txBody>
      </p:sp>
      <p:sp>
        <p:nvSpPr>
          <p:cNvPr id="3" name="Content Placeholder 2"/>
          <p:cNvSpPr>
            <a:spLocks noGrp="1"/>
          </p:cNvSpPr>
          <p:nvPr>
            <p:ph idx="1"/>
          </p:nvPr>
        </p:nvSpPr>
        <p:spPr/>
        <p:txBody>
          <a:bodyPr/>
          <a:lstStyle/>
          <a:p>
            <a:r>
              <a:rPr lang="en-GB" b="1" dirty="0" smtClean="0"/>
              <a:t>Civil society organisations </a:t>
            </a:r>
            <a:r>
              <a:rPr lang="en-GB" dirty="0" smtClean="0"/>
              <a:t>– ideally Civil Society Organisations Should play an integral part in the </a:t>
            </a:r>
            <a:r>
              <a:rPr lang="en-US" dirty="0"/>
              <a:t>in the </a:t>
            </a:r>
            <a:r>
              <a:rPr lang="en-US" dirty="0" smtClean="0"/>
              <a:t>planning process</a:t>
            </a:r>
            <a:r>
              <a:rPr lang="en-US" dirty="0"/>
              <a:t>; nevertheless, there are potential risks with this approach since civil </a:t>
            </a:r>
            <a:r>
              <a:rPr lang="en-US" dirty="0" smtClean="0"/>
              <a:t>society also </a:t>
            </a:r>
            <a:r>
              <a:rPr lang="en-US" dirty="0"/>
              <a:t>plays a critical monitoring role that is often better achieved with distance</a:t>
            </a:r>
            <a:r>
              <a:rPr lang="en-US" dirty="0" smtClean="0"/>
              <a:t>. A balance thus needs to be achieved. </a:t>
            </a:r>
          </a:p>
          <a:p>
            <a:r>
              <a:rPr lang="en-US" dirty="0" smtClean="0"/>
              <a:t>Consult with experts: </a:t>
            </a:r>
          </a:p>
          <a:p>
            <a:pPr lvl="1"/>
            <a:r>
              <a:rPr lang="en-US" dirty="0" smtClean="0"/>
              <a:t>Academic, policy makers and </a:t>
            </a:r>
          </a:p>
          <a:p>
            <a:pPr lvl="1"/>
            <a:r>
              <a:rPr lang="en-US" dirty="0" smtClean="0"/>
              <a:t>Members </a:t>
            </a:r>
            <a:r>
              <a:rPr lang="en-US" dirty="0"/>
              <a:t>of refugee and immigrant communities </a:t>
            </a:r>
            <a:r>
              <a:rPr lang="en-US" dirty="0" smtClean="0"/>
              <a:t>coming </a:t>
            </a:r>
            <a:r>
              <a:rPr lang="en-GB" dirty="0" smtClean="0"/>
              <a:t>from </a:t>
            </a:r>
            <a:r>
              <a:rPr lang="en-GB" dirty="0"/>
              <a:t>conflict-affected contexts.</a:t>
            </a:r>
          </a:p>
        </p:txBody>
      </p:sp>
    </p:spTree>
    <p:extLst>
      <p:ext uri="{BB962C8B-B14F-4D97-AF65-F5344CB8AC3E}">
        <p14:creationId xmlns:p14="http://schemas.microsoft.com/office/powerpoint/2010/main" xmlns="" val="1929472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b="1" dirty="0"/>
              <a:t>UN entities </a:t>
            </a:r>
            <a:r>
              <a:rPr lang="en-US" dirty="0"/>
              <a:t>have extended political and technical support in developing </a:t>
            </a:r>
            <a:r>
              <a:rPr lang="en-US" dirty="0" smtClean="0"/>
              <a:t>action plans </a:t>
            </a:r>
            <a:r>
              <a:rPr lang="en-US" dirty="0"/>
              <a:t>for conflict-affected </a:t>
            </a:r>
            <a:r>
              <a:rPr lang="en-US" dirty="0" smtClean="0"/>
              <a:t>countries.</a:t>
            </a:r>
          </a:p>
          <a:p>
            <a:r>
              <a:rPr lang="en-US" dirty="0" smtClean="0"/>
              <a:t>UN</a:t>
            </a:r>
            <a:r>
              <a:rPr lang="en-US" dirty="0"/>
              <a:t>, may drive the process based on its own agenda in an attempt to keep up </a:t>
            </a:r>
            <a:r>
              <a:rPr lang="en-US" dirty="0" smtClean="0"/>
              <a:t>with its </a:t>
            </a:r>
            <a:r>
              <a:rPr lang="en-US" dirty="0"/>
              <a:t>own international obligations rather than reflect the national interests of </a:t>
            </a:r>
            <a:r>
              <a:rPr lang="en-US" dirty="0" smtClean="0"/>
              <a:t>the specific </a:t>
            </a:r>
            <a:r>
              <a:rPr lang="en-US" dirty="0"/>
              <a:t>state. </a:t>
            </a:r>
            <a:endParaRPr lang="en-US" dirty="0" smtClean="0"/>
          </a:p>
          <a:p>
            <a:r>
              <a:rPr lang="en-US" dirty="0" smtClean="0"/>
              <a:t>Moreover</a:t>
            </a:r>
            <a:r>
              <a:rPr lang="en-US" dirty="0"/>
              <a:t>, UN leadership may also inadvertently result in the </a:t>
            </a:r>
            <a:r>
              <a:rPr lang="en-US" dirty="0" smtClean="0"/>
              <a:t>usurping of ownership </a:t>
            </a:r>
            <a:r>
              <a:rPr lang="en-US" dirty="0"/>
              <a:t>over the process from both government and the </a:t>
            </a:r>
            <a:r>
              <a:rPr lang="en-US" dirty="0" smtClean="0"/>
              <a:t>local women’s constituency</a:t>
            </a:r>
            <a:r>
              <a:rPr lang="en-US" dirty="0"/>
              <a:t>.</a:t>
            </a:r>
          </a:p>
          <a:p>
            <a:endParaRPr lang="en-GB" dirty="0"/>
          </a:p>
        </p:txBody>
      </p:sp>
    </p:spTree>
    <p:extLst>
      <p:ext uri="{BB962C8B-B14F-4D97-AF65-F5344CB8AC3E}">
        <p14:creationId xmlns:p14="http://schemas.microsoft.com/office/powerpoint/2010/main" xmlns="" val="1219524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Uganda National Action Plan</a:t>
            </a:r>
            <a:endParaRPr lang="en-GB" dirty="0"/>
          </a:p>
        </p:txBody>
      </p:sp>
      <p:sp>
        <p:nvSpPr>
          <p:cNvPr id="3" name="Content Placeholder 2"/>
          <p:cNvSpPr>
            <a:spLocks noGrp="1"/>
          </p:cNvSpPr>
          <p:nvPr>
            <p:ph idx="1"/>
          </p:nvPr>
        </p:nvSpPr>
        <p:spPr/>
        <p:txBody>
          <a:bodyPr/>
          <a:lstStyle/>
          <a:p>
            <a:r>
              <a:rPr lang="en-US" dirty="0" smtClean="0"/>
              <a:t>The Action Plan on the UNSCR 1325 &amp;1820 and the </a:t>
            </a:r>
            <a:r>
              <a:rPr lang="en-US" dirty="0" err="1" smtClean="0"/>
              <a:t>Goma</a:t>
            </a:r>
            <a:r>
              <a:rPr lang="en-US" dirty="0" smtClean="0"/>
              <a:t> Declaration is in line with the five year </a:t>
            </a:r>
            <a:r>
              <a:rPr lang="en-US" b="1" dirty="0" smtClean="0"/>
              <a:t>National Action Plan on Women (2007)</a:t>
            </a:r>
            <a:r>
              <a:rPr lang="en-US" dirty="0" smtClean="0"/>
              <a:t> developed by the MGLSD, covering the period 2006/ 2007 – 2009 / 2010, which highlights among other priority areas for the Government of Uganda (</a:t>
            </a:r>
            <a:r>
              <a:rPr lang="en-US" dirty="0" err="1" smtClean="0"/>
              <a:t>GoU</a:t>
            </a:r>
            <a:r>
              <a:rPr lang="en-US" dirty="0" smtClean="0"/>
              <a:t>) action, peace building, conflict resolution and freedom from violence.</a:t>
            </a:r>
            <a:endParaRPr lang="en-GB" dirty="0"/>
          </a:p>
        </p:txBody>
      </p:sp>
    </p:spTree>
    <p:extLst>
      <p:ext uri="{BB962C8B-B14F-4D97-AF65-F5344CB8AC3E}">
        <p14:creationId xmlns:p14="http://schemas.microsoft.com/office/powerpoint/2010/main" xmlns="" val="368590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Goals of the Action Plan</a:t>
            </a:r>
            <a:endParaRPr lang="en-GB" b="1" dirty="0"/>
          </a:p>
        </p:txBody>
      </p:sp>
      <p:sp>
        <p:nvSpPr>
          <p:cNvPr id="3" name="Content Placeholder 2"/>
          <p:cNvSpPr>
            <a:spLocks noGrp="1"/>
          </p:cNvSpPr>
          <p:nvPr>
            <p:ph idx="1"/>
          </p:nvPr>
        </p:nvSpPr>
        <p:spPr/>
        <p:txBody>
          <a:bodyPr>
            <a:normAutofit fontScale="70000" lnSpcReduction="20000"/>
          </a:bodyPr>
          <a:lstStyle/>
          <a:p>
            <a:r>
              <a:rPr lang="en-US" dirty="0" smtClean="0"/>
              <a:t>Rather than create a separate national action plan, for each of the three instruments, UNSCR 1325 &amp;1820 and the </a:t>
            </a:r>
            <a:r>
              <a:rPr lang="en-US" dirty="0" err="1" smtClean="0"/>
              <a:t>Goma</a:t>
            </a:r>
            <a:r>
              <a:rPr lang="en-US" dirty="0" smtClean="0"/>
              <a:t> Declaration, the MGLSD has opted to develop a joint plan that will:</a:t>
            </a:r>
          </a:p>
          <a:p>
            <a:pPr marL="0" indent="0">
              <a:buNone/>
            </a:pPr>
            <a:r>
              <a:rPr lang="en-US" dirty="0" smtClean="0"/>
              <a:t>• Ensure the protection of women and girls from gender based violence and promote human</a:t>
            </a:r>
          </a:p>
          <a:p>
            <a:pPr marL="0" indent="0">
              <a:buNone/>
            </a:pPr>
            <a:r>
              <a:rPr lang="en-US" dirty="0" smtClean="0"/>
              <a:t>dignity and equality.</a:t>
            </a:r>
          </a:p>
          <a:p>
            <a:pPr marL="0" indent="0">
              <a:buNone/>
            </a:pPr>
            <a:r>
              <a:rPr lang="en-US" dirty="0" smtClean="0"/>
              <a:t>• Increase women’s participation in the prevention and resolution of conflict, the maintenance of</a:t>
            </a:r>
          </a:p>
          <a:p>
            <a:pPr marL="0" indent="0">
              <a:buNone/>
            </a:pPr>
            <a:r>
              <a:rPr lang="en-US" dirty="0" smtClean="0"/>
              <a:t>peace and security, and post-conflict peace building.</a:t>
            </a:r>
          </a:p>
          <a:p>
            <a:pPr marL="0" indent="0">
              <a:buNone/>
            </a:pPr>
            <a:r>
              <a:rPr lang="en-US" dirty="0" smtClean="0"/>
              <a:t>• Increase awareness of the public on UNSCR 1325 &amp;1820 and the </a:t>
            </a:r>
            <a:r>
              <a:rPr lang="en-US" dirty="0" err="1" smtClean="0"/>
              <a:t>Goma</a:t>
            </a:r>
            <a:r>
              <a:rPr lang="en-US" dirty="0" smtClean="0"/>
              <a:t> Declaration.</a:t>
            </a:r>
          </a:p>
          <a:p>
            <a:pPr marL="0" indent="0">
              <a:buNone/>
            </a:pPr>
            <a:r>
              <a:rPr lang="en-US" dirty="0" smtClean="0"/>
              <a:t>• Improve linkages and long term engagement between local authorities and central government</a:t>
            </a:r>
          </a:p>
          <a:p>
            <a:pPr marL="0" indent="0">
              <a:buNone/>
            </a:pPr>
            <a:r>
              <a:rPr lang="en-US" dirty="0" smtClean="0"/>
              <a:t>agencies, regional coordination and cooperation between governments and international donors</a:t>
            </a:r>
          </a:p>
          <a:p>
            <a:pPr marL="0" indent="0">
              <a:buNone/>
            </a:pPr>
            <a:r>
              <a:rPr lang="en-US" dirty="0" smtClean="0"/>
              <a:t>in ending the crime of rape and other sexual violence.</a:t>
            </a:r>
          </a:p>
          <a:p>
            <a:pPr marL="0" indent="0">
              <a:buNone/>
            </a:pPr>
            <a:r>
              <a:rPr lang="en-US" dirty="0" smtClean="0"/>
              <a:t>• Develop the capacities of key actors responsible for implementing the Plan and improve</a:t>
            </a:r>
          </a:p>
          <a:p>
            <a:pPr marL="0" indent="0">
              <a:buNone/>
            </a:pPr>
            <a:r>
              <a:rPr lang="en-US" dirty="0" smtClean="0"/>
              <a:t>coordination in data collection, analysis and quality reporting.</a:t>
            </a:r>
            <a:endParaRPr lang="en-GB" dirty="0"/>
          </a:p>
        </p:txBody>
      </p:sp>
    </p:spTree>
    <p:extLst>
      <p:ext uri="{BB962C8B-B14F-4D97-AF65-F5344CB8AC3E}">
        <p14:creationId xmlns:p14="http://schemas.microsoft.com/office/powerpoint/2010/main" xmlns="" val="4190720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FF0000"/>
                </a:solidFill>
              </a:rPr>
              <a:t>Challenges in implementation of Action Plans</a:t>
            </a:r>
            <a:endParaRPr lang="en-GB" b="1" dirty="0">
              <a:solidFill>
                <a:srgbClr val="FF0000"/>
              </a:solidFill>
            </a:endParaRPr>
          </a:p>
        </p:txBody>
      </p:sp>
      <p:sp>
        <p:nvSpPr>
          <p:cNvPr id="3" name="Content Placeholder 2"/>
          <p:cNvSpPr>
            <a:spLocks noGrp="1"/>
          </p:cNvSpPr>
          <p:nvPr>
            <p:ph idx="1"/>
          </p:nvPr>
        </p:nvSpPr>
        <p:spPr/>
        <p:txBody>
          <a:bodyPr/>
          <a:lstStyle/>
          <a:p>
            <a:r>
              <a:rPr lang="en-US" b="1" i="1" dirty="0"/>
              <a:t>Availability of </a:t>
            </a:r>
            <a:r>
              <a:rPr lang="en-US" b="1" i="1" dirty="0" smtClean="0"/>
              <a:t>funding</a:t>
            </a:r>
          </a:p>
          <a:p>
            <a:r>
              <a:rPr lang="en-US" dirty="0" smtClean="0"/>
              <a:t> </a:t>
            </a:r>
            <a:r>
              <a:rPr lang="en-US" dirty="0"/>
              <a:t>the departments/institutions charged with the implementation of </a:t>
            </a:r>
            <a:r>
              <a:rPr lang="en-US" dirty="0" smtClean="0"/>
              <a:t>the Action Plan </a:t>
            </a:r>
            <a:r>
              <a:rPr lang="en-US" dirty="0"/>
              <a:t>should take full financial responsibility for the commitments made in the action plan. </a:t>
            </a:r>
            <a:endParaRPr lang="en-US" dirty="0" smtClean="0"/>
          </a:p>
          <a:p>
            <a:r>
              <a:rPr lang="en-US" dirty="0" smtClean="0"/>
              <a:t>Gender issues </a:t>
            </a:r>
            <a:r>
              <a:rPr lang="en-US" dirty="0"/>
              <a:t>are usually not seen as high priority and securing adequate funding is often tedious. </a:t>
            </a:r>
            <a:endParaRPr lang="en-US" dirty="0" smtClean="0"/>
          </a:p>
          <a:p>
            <a:r>
              <a:rPr lang="en-US" dirty="0" smtClean="0"/>
              <a:t>It </a:t>
            </a:r>
            <a:r>
              <a:rPr lang="en-US" dirty="0"/>
              <a:t>is </a:t>
            </a:r>
            <a:r>
              <a:rPr lang="en-US" dirty="0" smtClean="0"/>
              <a:t>therefore imperative </a:t>
            </a:r>
            <a:r>
              <a:rPr lang="en-US" dirty="0"/>
              <a:t>that an elaborate fundraising and resource </a:t>
            </a:r>
            <a:r>
              <a:rPr lang="en-US" dirty="0" err="1"/>
              <a:t>mobilisation</a:t>
            </a:r>
            <a:r>
              <a:rPr lang="en-US" dirty="0"/>
              <a:t> strategy be put in place</a:t>
            </a:r>
            <a:r>
              <a:rPr lang="en-US" dirty="0" smtClean="0"/>
              <a:t>.</a:t>
            </a:r>
          </a:p>
          <a:p>
            <a:r>
              <a:rPr lang="en-US" dirty="0" smtClean="0"/>
              <a:t>Explore alternatives that do not need finances-</a:t>
            </a:r>
            <a:endParaRPr lang="en-GB" dirty="0"/>
          </a:p>
        </p:txBody>
      </p:sp>
    </p:spTree>
    <p:extLst>
      <p:ext uri="{BB962C8B-B14F-4D97-AF65-F5344CB8AC3E}">
        <p14:creationId xmlns:p14="http://schemas.microsoft.com/office/powerpoint/2010/main" xmlns="" val="781849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b="1" dirty="0"/>
              <a:t>Appropriate Political will – </a:t>
            </a:r>
            <a:r>
              <a:rPr lang="en-US" dirty="0"/>
              <a:t>there is need for awareness raising and advocacy about the Action </a:t>
            </a:r>
            <a:r>
              <a:rPr lang="en-US" dirty="0" smtClean="0"/>
              <a:t>Plan so </a:t>
            </a:r>
            <a:r>
              <a:rPr lang="en-US" dirty="0"/>
              <a:t>as to ensure responsibility, enthusiasm and action. </a:t>
            </a:r>
            <a:endParaRPr lang="en-US" dirty="0" smtClean="0"/>
          </a:p>
          <a:p>
            <a:r>
              <a:rPr lang="en-US" dirty="0" smtClean="0"/>
              <a:t>A </a:t>
            </a:r>
            <a:r>
              <a:rPr lang="en-US" dirty="0"/>
              <a:t>lack of understanding of the importance </a:t>
            </a:r>
            <a:r>
              <a:rPr lang="en-US" dirty="0" smtClean="0"/>
              <a:t>of gender </a:t>
            </a:r>
            <a:r>
              <a:rPr lang="en-US" dirty="0"/>
              <a:t>issues or resistance to change can result in the dismissal of the entire plan, resulting in </a:t>
            </a:r>
            <a:r>
              <a:rPr lang="en-US" dirty="0" smtClean="0"/>
              <a:t>the lack </a:t>
            </a:r>
            <a:r>
              <a:rPr lang="en-US" dirty="0"/>
              <a:t>of political hence frustrating the implementation </a:t>
            </a:r>
            <a:r>
              <a:rPr lang="en-US" dirty="0" smtClean="0"/>
              <a:t>process.</a:t>
            </a:r>
          </a:p>
          <a:p>
            <a:r>
              <a:rPr lang="en-US" dirty="0" smtClean="0"/>
              <a:t>Gender issues are political issues left to tokenism</a:t>
            </a:r>
            <a:endParaRPr lang="en-GB" dirty="0"/>
          </a:p>
        </p:txBody>
      </p:sp>
    </p:spTree>
    <p:extLst>
      <p:ext uri="{BB962C8B-B14F-4D97-AF65-F5344CB8AC3E}">
        <p14:creationId xmlns:p14="http://schemas.microsoft.com/office/powerpoint/2010/main" xmlns="" val="620104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b="1" dirty="0"/>
              <a:t>Strengthened Coordination </a:t>
            </a:r>
            <a:r>
              <a:rPr lang="en-US" dirty="0"/>
              <a:t>– with several different actors at different levels, the coordination </a:t>
            </a:r>
            <a:r>
              <a:rPr lang="en-US" dirty="0" smtClean="0"/>
              <a:t>of activities </a:t>
            </a:r>
            <a:r>
              <a:rPr lang="en-US" dirty="0"/>
              <a:t>need to be well planned. </a:t>
            </a:r>
            <a:endParaRPr lang="en-US" dirty="0" smtClean="0"/>
          </a:p>
          <a:p>
            <a:r>
              <a:rPr lang="en-US" dirty="0" smtClean="0"/>
              <a:t>The </a:t>
            </a:r>
            <a:r>
              <a:rPr lang="en-US" dirty="0"/>
              <a:t>wide gaps between the policy and field operations, </a:t>
            </a:r>
            <a:r>
              <a:rPr lang="en-US" dirty="0" smtClean="0"/>
              <a:t>combined with </a:t>
            </a:r>
            <a:r>
              <a:rPr lang="en-US" dirty="0"/>
              <a:t>a reluctance to share information, often results in duplication and ad-hoc implementation. </a:t>
            </a:r>
            <a:endParaRPr lang="en-US" dirty="0" smtClean="0"/>
          </a:p>
          <a:p>
            <a:r>
              <a:rPr lang="en-US" dirty="0" smtClean="0"/>
              <a:t>Such a </a:t>
            </a:r>
            <a:r>
              <a:rPr lang="en-US" dirty="0"/>
              <a:t>scenario could be avoided by having proper coordination and the creation of task force/focal </a:t>
            </a:r>
            <a:r>
              <a:rPr lang="en-US" dirty="0" smtClean="0"/>
              <a:t>points for </a:t>
            </a:r>
            <a:r>
              <a:rPr lang="en-US" dirty="0"/>
              <a:t>implementation</a:t>
            </a:r>
            <a:r>
              <a:rPr lang="en-US" dirty="0" smtClean="0"/>
              <a:t>.</a:t>
            </a:r>
          </a:p>
          <a:p>
            <a:r>
              <a:rPr lang="en-US" b="1" dirty="0" smtClean="0">
                <a:solidFill>
                  <a:srgbClr val="0070C0"/>
                </a:solidFill>
              </a:rPr>
              <a:t>Example challenges in the implementation of the Multi </a:t>
            </a:r>
            <a:r>
              <a:rPr lang="en-US" b="1" dirty="0" err="1" smtClean="0">
                <a:solidFill>
                  <a:srgbClr val="0070C0"/>
                </a:solidFill>
              </a:rPr>
              <a:t>Sectoral</a:t>
            </a:r>
            <a:r>
              <a:rPr lang="en-US" b="1" dirty="0" smtClean="0">
                <a:solidFill>
                  <a:srgbClr val="0070C0"/>
                </a:solidFill>
              </a:rPr>
              <a:t> Framework for GBV management and prevention</a:t>
            </a:r>
            <a:endParaRPr lang="en-GB" b="1" dirty="0">
              <a:solidFill>
                <a:srgbClr val="0070C0"/>
              </a:solidFill>
            </a:endParaRPr>
          </a:p>
        </p:txBody>
      </p:sp>
    </p:spTree>
    <p:extLst>
      <p:ext uri="{BB962C8B-B14F-4D97-AF65-F5344CB8AC3E}">
        <p14:creationId xmlns:p14="http://schemas.microsoft.com/office/powerpoint/2010/main" xmlns="" val="2509963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b="1" i="1" dirty="0"/>
              <a:t>Appropriate capacity for implementation – </a:t>
            </a:r>
            <a:r>
              <a:rPr lang="en-US" dirty="0"/>
              <a:t>the people responsible for the implementation of </a:t>
            </a:r>
            <a:r>
              <a:rPr lang="en-US" dirty="0" smtClean="0"/>
              <a:t>the Action </a:t>
            </a:r>
            <a:r>
              <a:rPr lang="en-US" dirty="0"/>
              <a:t>Plan must have adequate tools, training and support in order to successfully </a:t>
            </a:r>
            <a:r>
              <a:rPr lang="en-US" dirty="0" smtClean="0"/>
              <a:t>implement it</a:t>
            </a:r>
            <a:r>
              <a:rPr lang="en-US" dirty="0"/>
              <a:t>. </a:t>
            </a:r>
            <a:endParaRPr lang="en-US" dirty="0" smtClean="0"/>
          </a:p>
          <a:p>
            <a:r>
              <a:rPr lang="en-US" dirty="0" smtClean="0"/>
              <a:t>Toolkits</a:t>
            </a:r>
            <a:r>
              <a:rPr lang="en-US" dirty="0"/>
              <a:t>, guidelines and additional materials could be developed, along with holding </a:t>
            </a:r>
            <a:r>
              <a:rPr lang="en-US" dirty="0" smtClean="0"/>
              <a:t>specific </a:t>
            </a:r>
            <a:r>
              <a:rPr lang="en-GB" dirty="0" smtClean="0"/>
              <a:t>capacity-building </a:t>
            </a:r>
            <a:r>
              <a:rPr lang="en-GB" dirty="0"/>
              <a:t>sessions</a:t>
            </a:r>
            <a:r>
              <a:rPr lang="en-GB" dirty="0" smtClean="0"/>
              <a:t>.</a:t>
            </a:r>
          </a:p>
          <a:p>
            <a:r>
              <a:rPr lang="en-US" b="1" dirty="0"/>
              <a:t>Institutional Monitoring and Evaluation </a:t>
            </a:r>
            <a:r>
              <a:rPr lang="en-US" dirty="0"/>
              <a:t>– there is need for the creation of a systematic and comprehensive system of monitoring and evaluation (M&amp;E) that is neither bureaucratic and time consuming, nor under-funded and overlooked. </a:t>
            </a:r>
          </a:p>
          <a:p>
            <a:endParaRPr lang="en-GB" dirty="0"/>
          </a:p>
        </p:txBody>
      </p:sp>
    </p:spTree>
    <p:extLst>
      <p:ext uri="{BB962C8B-B14F-4D97-AF65-F5344CB8AC3E}">
        <p14:creationId xmlns:p14="http://schemas.microsoft.com/office/powerpoint/2010/main" xmlns="" val="3846519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xmlns="" val="43975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 forward</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state: </a:t>
            </a:r>
          </a:p>
          <a:p>
            <a:r>
              <a:rPr lang="en-GB" dirty="0" smtClean="0"/>
              <a:t>Women subordination in peace time must be taken seriously in the name of preventing war; </a:t>
            </a:r>
          </a:p>
          <a:p>
            <a:r>
              <a:rPr lang="en-GB" dirty="0" smtClean="0"/>
              <a:t>War time violence against women should be taken as a matter of policy and thus accountability; </a:t>
            </a:r>
          </a:p>
          <a:p>
            <a:r>
              <a:rPr lang="en-GB" dirty="0" smtClean="0"/>
              <a:t>Make the militarisation of both femininity and masculinity a topic of peacetime investigation</a:t>
            </a:r>
          </a:p>
          <a:p>
            <a:r>
              <a:rPr lang="en-GB" dirty="0" smtClean="0"/>
              <a:t>Examination of post war eras focussing on women concerns such as property rights; rape survivors, children with no fathers; etc… is critical for the </a:t>
            </a:r>
            <a:r>
              <a:rPr lang="en-GB" dirty="0" err="1" smtClean="0"/>
              <a:t>succeful</a:t>
            </a:r>
            <a:r>
              <a:rPr lang="en-GB" dirty="0" smtClean="0"/>
              <a:t> promotion of the women’s agenda.</a:t>
            </a:r>
          </a:p>
          <a:p>
            <a:r>
              <a:rPr lang="en-US" dirty="0"/>
              <a:t>Effective M&amp;E will provide the necessary information to determine which initiatives have been successful, which need to be changed and which should be discontinued. M&amp;E will also serve as an incentive to the different players since it holds them responsible for their part in the implementation of the Action Plan.</a:t>
            </a:r>
            <a:endParaRPr lang="en-GB" dirty="0"/>
          </a:p>
          <a:p>
            <a:endParaRPr lang="en-GB" dirty="0" smtClean="0"/>
          </a:p>
        </p:txBody>
      </p:sp>
    </p:spTree>
    <p:extLst>
      <p:ext uri="{BB962C8B-B14F-4D97-AF65-F5344CB8AC3E}">
        <p14:creationId xmlns:p14="http://schemas.microsoft.com/office/powerpoint/2010/main" xmlns="" val="645166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Adopt a GAD approach to NAP-</a:t>
            </a:r>
          </a:p>
          <a:p>
            <a:pPr lvl="1"/>
            <a:r>
              <a:rPr lang="en-US" dirty="0"/>
              <a:t>Socially constructed relations between women and men, with special focus on the subordination of </a:t>
            </a:r>
            <a:r>
              <a:rPr lang="en-US" dirty="0" smtClean="0"/>
              <a:t>women</a:t>
            </a:r>
          </a:p>
          <a:p>
            <a:pPr lvl="1"/>
            <a:r>
              <a:rPr lang="en-US" dirty="0"/>
              <a:t> </a:t>
            </a:r>
            <a:r>
              <a:rPr lang="en-US" dirty="0" err="1"/>
              <a:t>Reconceptualize</a:t>
            </a:r>
            <a:r>
              <a:rPr lang="en-US" dirty="0"/>
              <a:t> the development process, taking gender and global inequalities into account</a:t>
            </a:r>
          </a:p>
          <a:p>
            <a:pPr lvl="1"/>
            <a:r>
              <a:rPr lang="en-US" dirty="0"/>
              <a:t> Identify and address practical needs, as determined by women and men, to improve their condition; at the same time, address women's strategic interests</a:t>
            </a:r>
          </a:p>
          <a:p>
            <a:pPr lvl="1"/>
            <a:r>
              <a:rPr lang="en-US" dirty="0"/>
              <a:t> Address strategic interests of the poor through people-</a:t>
            </a:r>
            <a:r>
              <a:rPr lang="en-US" dirty="0" err="1"/>
              <a:t>centred</a:t>
            </a:r>
            <a:r>
              <a:rPr lang="en-US" dirty="0"/>
              <a:t> </a:t>
            </a:r>
            <a:r>
              <a:rPr lang="en-US" dirty="0" smtClean="0"/>
              <a:t>development</a:t>
            </a:r>
          </a:p>
          <a:p>
            <a:r>
              <a:rPr lang="en-GB" dirty="0" smtClean="0"/>
              <a:t>Involve men in the Women Peace and Security Agenda</a:t>
            </a:r>
          </a:p>
          <a:p>
            <a:endParaRPr lang="en-GB" dirty="0"/>
          </a:p>
        </p:txBody>
      </p:sp>
      <p:pic>
        <p:nvPicPr>
          <p:cNvPr id="1030" name="Picture 6" descr="Image"/>
          <p:cNvPicPr>
            <a:picLocks noChangeAspect="1" noChangeArrowheads="1"/>
          </p:cNvPicPr>
          <p:nvPr/>
        </p:nvPicPr>
        <p:blipFill>
          <a:blip r:embed="rId2" r:link="rId3">
            <a:extLst>
              <a:ext uri="{28A0092B-C50C-407E-A947-70E740481C1C}">
                <a14:useLocalDpi xmlns:a14="http://schemas.microsoft.com/office/drawing/2010/main" xmlns="" val="0"/>
              </a:ext>
            </a:extLst>
          </a:blip>
          <a:srcRect/>
          <a:stretch>
            <a:fillRect/>
          </a:stretch>
        </p:blipFill>
        <p:spPr bwMode="auto">
          <a:xfrm>
            <a:off x="1627188" y="3635375"/>
            <a:ext cx="66675" cy="762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Image"/>
          <p:cNvPicPr>
            <a:picLocks noChangeAspect="1" noChangeArrowheads="1"/>
          </p:cNvPicPr>
          <p:nvPr/>
        </p:nvPicPr>
        <p:blipFill>
          <a:blip r:embed="rId2" r:link="rId3">
            <a:extLst>
              <a:ext uri="{28A0092B-C50C-407E-A947-70E740481C1C}">
                <a14:useLocalDpi xmlns:a14="http://schemas.microsoft.com/office/drawing/2010/main" xmlns="" val="0"/>
              </a:ext>
            </a:extLst>
          </a:blip>
          <a:srcRect/>
          <a:stretch>
            <a:fillRect/>
          </a:stretch>
        </p:blipFill>
        <p:spPr bwMode="auto">
          <a:xfrm>
            <a:off x="2451436" y="4382349"/>
            <a:ext cx="66675" cy="762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Image"/>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66675" cy="762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Image"/>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66675" cy="762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 descr="Image"/>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0"/>
            <a:ext cx="66675" cy="76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81096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 </a:t>
            </a:r>
            <a:r>
              <a:rPr lang="en-US" dirty="0" err="1"/>
              <a:t>Reconceptualize</a:t>
            </a:r>
            <a:r>
              <a:rPr lang="en-US" dirty="0"/>
              <a:t> the development process, taking gender and global inequalities into account</a:t>
            </a:r>
          </a:p>
          <a:p>
            <a:r>
              <a:rPr lang="en-US" dirty="0"/>
              <a:t> Identify and address practical needs, as determined by women and men, to improve their condition; at the same time, address women's strategic interests</a:t>
            </a:r>
          </a:p>
          <a:p>
            <a:r>
              <a:rPr lang="en-US" dirty="0"/>
              <a:t> Address strategic interests of the poor through people-</a:t>
            </a:r>
            <a:r>
              <a:rPr lang="en-US" dirty="0" err="1"/>
              <a:t>centred</a:t>
            </a:r>
            <a:r>
              <a:rPr lang="en-US" dirty="0"/>
              <a:t> development</a:t>
            </a:r>
          </a:p>
          <a:p>
            <a:endParaRPr lang="en-US" dirty="0"/>
          </a:p>
        </p:txBody>
      </p:sp>
    </p:spTree>
    <p:extLst>
      <p:ext uri="{BB962C8B-B14F-4D97-AF65-F5344CB8AC3E}">
        <p14:creationId xmlns:p14="http://schemas.microsoft.com/office/powerpoint/2010/main" xmlns="" val="3943096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Assumptions of women peace and security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pre-war subordination of women both by individual men and by masculinised state institutions has nothing to do with the sorts of militarised thinking  and militarised relationships that lead to repeated outbreaks of armed conflict; </a:t>
            </a:r>
          </a:p>
          <a:p>
            <a:r>
              <a:rPr lang="en-GB" dirty="0" smtClean="0"/>
              <a:t>Wars </a:t>
            </a:r>
            <a:r>
              <a:rPr lang="en-GB" dirty="0"/>
              <a:t>a</a:t>
            </a:r>
            <a:r>
              <a:rPr lang="en-GB" dirty="0" smtClean="0"/>
              <a:t>re merely conflicts between men with no investigation of masculinities nor how the politics of femininity and masculinity play out in women’s lives and on their bodies in war time; no concern for what women do amidst wars. </a:t>
            </a:r>
          </a:p>
          <a:p>
            <a:r>
              <a:rPr lang="en-GB" dirty="0" smtClean="0"/>
              <a:t>State and international actors imagine that people to worry about in the post war era are demobilised male soldiers. Failed demobilisation of men is seen as risk factor for the return to conflict while women in the post war period </a:t>
            </a:r>
            <a:r>
              <a:rPr lang="en-GB" dirty="0"/>
              <a:t>a</a:t>
            </a:r>
            <a:r>
              <a:rPr lang="en-GB" dirty="0" smtClean="0"/>
              <a:t>re widely assumed to return to their proper domestic spheres and grieve over their war time losses in private; </a:t>
            </a:r>
            <a:endParaRPr lang="en-GB" dirty="0"/>
          </a:p>
        </p:txBody>
      </p:sp>
    </p:spTree>
    <p:extLst>
      <p:ext uri="{BB962C8B-B14F-4D97-AF65-F5344CB8AC3E}">
        <p14:creationId xmlns:p14="http://schemas.microsoft.com/office/powerpoint/2010/main" xmlns="" val="428099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Results of this thinking</a:t>
            </a:r>
            <a:endParaRPr lang="en-GB" dirty="0"/>
          </a:p>
        </p:txBody>
      </p:sp>
      <p:sp>
        <p:nvSpPr>
          <p:cNvPr id="3" name="Content Placeholder 2"/>
          <p:cNvSpPr>
            <a:spLocks noGrp="1"/>
          </p:cNvSpPr>
          <p:nvPr>
            <p:ph idx="1"/>
          </p:nvPr>
        </p:nvSpPr>
        <p:spPr/>
        <p:txBody>
          <a:bodyPr>
            <a:normAutofit/>
          </a:bodyPr>
          <a:lstStyle/>
          <a:p>
            <a:r>
              <a:rPr lang="en-GB" dirty="0" smtClean="0"/>
              <a:t>The above assumptions produce masculinised ceasefire and peace negotiations- there is limited women involvement nor articulation of their issues in peace negotiations and agreements. </a:t>
            </a:r>
          </a:p>
          <a:p>
            <a:r>
              <a:rPr lang="en-GB" dirty="0" smtClean="0"/>
              <a:t>Political observers are left surprised at the subsequent outbreak of new conflicts; </a:t>
            </a:r>
          </a:p>
          <a:p>
            <a:r>
              <a:rPr lang="en-GB" dirty="0" smtClean="0"/>
              <a:t>Lead to the creation of familial and political institutions in post-war societies </a:t>
            </a:r>
          </a:p>
          <a:p>
            <a:r>
              <a:rPr lang="en-GB" dirty="0" smtClean="0"/>
              <a:t>Assumptions have sustained a UN/ national machinery for women that is (has been) fragmented toothless and chronically under funded; </a:t>
            </a:r>
          </a:p>
          <a:p>
            <a:endParaRPr lang="en-GB" dirty="0"/>
          </a:p>
        </p:txBody>
      </p:sp>
    </p:spTree>
    <p:extLst>
      <p:ext uri="{BB962C8B-B14F-4D97-AF65-F5344CB8AC3E}">
        <p14:creationId xmlns:p14="http://schemas.microsoft.com/office/powerpoint/2010/main" xmlns="" val="264105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Security Council Resolution 1325</a:t>
            </a:r>
            <a:endParaRPr lang="en-GB" dirty="0"/>
          </a:p>
        </p:txBody>
      </p:sp>
      <p:sp>
        <p:nvSpPr>
          <p:cNvPr id="3" name="Content Placeholder 2"/>
          <p:cNvSpPr>
            <a:spLocks noGrp="1"/>
          </p:cNvSpPr>
          <p:nvPr>
            <p:ph idx="1"/>
          </p:nvPr>
        </p:nvSpPr>
        <p:spPr/>
        <p:txBody>
          <a:bodyPr>
            <a:normAutofit/>
          </a:bodyPr>
          <a:lstStyle/>
          <a:p>
            <a:r>
              <a:rPr lang="en-US" dirty="0"/>
              <a:t>T</a:t>
            </a:r>
            <a:r>
              <a:rPr lang="en-US" dirty="0" smtClean="0"/>
              <a:t>he UN Security Council Resolution 1325 explicitly stresses the role that women play in preventing and resolving conflict and in efforts to build peace by ensuring the increased representation of women at all decision-making levels in national, regional and international institutions and mechanisms for the prevention, management, and resolution of conflict.</a:t>
            </a:r>
          </a:p>
          <a:p>
            <a:r>
              <a:rPr lang="en-US" dirty="0" smtClean="0"/>
              <a:t>The resolution reaffirms the UN commitment in the Beijing Declaration and Platform for Action, 1995 to increase the participation of women in conflict resolution at decision-making levels and protection of women living in situations of armed conflict.</a:t>
            </a:r>
            <a:endParaRPr lang="en-GB" dirty="0"/>
          </a:p>
        </p:txBody>
      </p:sp>
    </p:spTree>
    <p:extLst>
      <p:ext uri="{BB962C8B-B14F-4D97-AF65-F5344CB8AC3E}">
        <p14:creationId xmlns:p14="http://schemas.microsoft.com/office/powerpoint/2010/main" xmlns="" val="50143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Security Council Resolution 1325</a:t>
            </a:r>
            <a:endParaRPr lang="en-GB" dirty="0"/>
          </a:p>
        </p:txBody>
      </p:sp>
      <p:sp>
        <p:nvSpPr>
          <p:cNvPr id="3" name="Content Placeholder 2"/>
          <p:cNvSpPr>
            <a:spLocks noGrp="1"/>
          </p:cNvSpPr>
          <p:nvPr>
            <p:ph idx="1"/>
          </p:nvPr>
        </p:nvSpPr>
        <p:spPr/>
        <p:txBody>
          <a:bodyPr/>
          <a:lstStyle/>
          <a:p>
            <a:r>
              <a:rPr lang="en-US" dirty="0"/>
              <a:t>SCR 1325 has moved international discourse and debate on women’s role in </a:t>
            </a:r>
            <a:r>
              <a:rPr lang="en-US" dirty="0" smtClean="0"/>
              <a:t>international security forward; </a:t>
            </a:r>
          </a:p>
          <a:p>
            <a:r>
              <a:rPr lang="en-US" dirty="0" smtClean="0"/>
              <a:t>It </a:t>
            </a:r>
            <a:r>
              <a:rPr lang="en-US" dirty="0"/>
              <a:t>has redefined the position </a:t>
            </a:r>
            <a:r>
              <a:rPr lang="en-US" dirty="0" smtClean="0"/>
              <a:t>of women </a:t>
            </a:r>
            <a:r>
              <a:rPr lang="en-US" dirty="0"/>
              <a:t>in the context of conflict. </a:t>
            </a:r>
            <a:endParaRPr lang="en-US" dirty="0" smtClean="0"/>
          </a:p>
          <a:p>
            <a:r>
              <a:rPr lang="en-US" dirty="0" smtClean="0"/>
              <a:t>It </a:t>
            </a:r>
            <a:r>
              <a:rPr lang="en-US" dirty="0"/>
              <a:t>has made visible women’s agency and </a:t>
            </a:r>
            <a:r>
              <a:rPr lang="en-US" dirty="0" smtClean="0"/>
              <a:t>political activism and;</a:t>
            </a:r>
          </a:p>
          <a:p>
            <a:r>
              <a:rPr lang="en-US" dirty="0" smtClean="0"/>
              <a:t>Promoted </a:t>
            </a:r>
            <a:r>
              <a:rPr lang="en-US" dirty="0"/>
              <a:t>an expanded acceptance of the various roles women </a:t>
            </a:r>
            <a:r>
              <a:rPr lang="en-US" dirty="0" smtClean="0"/>
              <a:t>may play </a:t>
            </a:r>
            <a:r>
              <a:rPr lang="en-US" dirty="0"/>
              <a:t>in conflict.</a:t>
            </a:r>
            <a:endParaRPr lang="en-GB" dirty="0"/>
          </a:p>
        </p:txBody>
      </p:sp>
    </p:spTree>
    <p:extLst>
      <p:ext uri="{BB962C8B-B14F-4D97-AF65-F5344CB8AC3E}">
        <p14:creationId xmlns:p14="http://schemas.microsoft.com/office/powerpoint/2010/main" xmlns="" val="75541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SCR1325</a:t>
            </a:r>
            <a:endParaRPr lang="en-GB" dirty="0"/>
          </a:p>
        </p:txBody>
      </p:sp>
      <p:sp>
        <p:nvSpPr>
          <p:cNvPr id="3" name="Content Placeholder 2"/>
          <p:cNvSpPr>
            <a:spLocks noGrp="1"/>
          </p:cNvSpPr>
          <p:nvPr>
            <p:ph idx="1"/>
          </p:nvPr>
        </p:nvSpPr>
        <p:spPr/>
        <p:txBody>
          <a:bodyPr>
            <a:normAutofit/>
          </a:bodyPr>
          <a:lstStyle/>
          <a:p>
            <a:r>
              <a:rPr lang="en-US" dirty="0"/>
              <a:t>The resolution comprises eighteen operational paragraphs that broadly call </a:t>
            </a:r>
            <a:r>
              <a:rPr lang="en-US" dirty="0" smtClean="0"/>
              <a:t>for:</a:t>
            </a:r>
          </a:p>
          <a:p>
            <a:pPr marL="514350" indent="-514350">
              <a:buFont typeface="+mj-lt"/>
              <a:buAutoNum type="arabicParenR"/>
            </a:pPr>
            <a:r>
              <a:rPr lang="en-US" dirty="0"/>
              <a:t>T</a:t>
            </a:r>
            <a:r>
              <a:rPr lang="en-US" dirty="0" smtClean="0"/>
              <a:t>he </a:t>
            </a:r>
            <a:r>
              <a:rPr lang="en-US" dirty="0"/>
              <a:t>increased </a:t>
            </a:r>
            <a:r>
              <a:rPr lang="en-US" b="1" dirty="0"/>
              <a:t>participation</a:t>
            </a:r>
            <a:r>
              <a:rPr lang="en-US" dirty="0"/>
              <a:t> of women in decision-making in the prevention, </a:t>
            </a:r>
            <a:r>
              <a:rPr lang="en-US" dirty="0" smtClean="0"/>
              <a:t>management and </a:t>
            </a:r>
            <a:r>
              <a:rPr lang="en-US" dirty="0"/>
              <a:t>resolution of conflict; </a:t>
            </a:r>
            <a:endParaRPr lang="en-US" dirty="0" smtClean="0"/>
          </a:p>
          <a:p>
            <a:pPr marL="514350" indent="-514350">
              <a:buFont typeface="+mj-lt"/>
              <a:buAutoNum type="arabicParenR"/>
            </a:pPr>
            <a:r>
              <a:rPr lang="en-US" dirty="0"/>
              <a:t>T</a:t>
            </a:r>
            <a:r>
              <a:rPr lang="en-US" dirty="0" smtClean="0"/>
              <a:t>he </a:t>
            </a:r>
            <a:r>
              <a:rPr lang="en-US" b="1" dirty="0"/>
              <a:t>protection </a:t>
            </a:r>
            <a:r>
              <a:rPr lang="en-US" dirty="0"/>
              <a:t>of women from human </a:t>
            </a:r>
            <a:r>
              <a:rPr lang="en-US" dirty="0" smtClean="0"/>
              <a:t>rights abuses </a:t>
            </a:r>
            <a:r>
              <a:rPr lang="en-US" dirty="0"/>
              <a:t>such as gender based violence; and </a:t>
            </a:r>
            <a:endParaRPr lang="en-US" dirty="0" smtClean="0"/>
          </a:p>
          <a:p>
            <a:pPr marL="514350" indent="-514350">
              <a:buFont typeface="+mj-lt"/>
              <a:buAutoNum type="arabicParenR"/>
            </a:pPr>
            <a:r>
              <a:rPr lang="en-US" dirty="0" smtClean="0"/>
              <a:t>The </a:t>
            </a:r>
            <a:r>
              <a:rPr lang="en-US" b="1" dirty="0"/>
              <a:t>integration of gender </a:t>
            </a:r>
            <a:r>
              <a:rPr lang="en-US" b="1" dirty="0" smtClean="0"/>
              <a:t>mainstreaming </a:t>
            </a:r>
            <a:r>
              <a:rPr lang="en-US" dirty="0" smtClean="0"/>
              <a:t>and </a:t>
            </a:r>
            <a:r>
              <a:rPr lang="en-US" dirty="0"/>
              <a:t>gender perspectives in all responses to conflict, including the training of </a:t>
            </a:r>
            <a:r>
              <a:rPr lang="en-US" dirty="0" smtClean="0"/>
              <a:t>all personnel </a:t>
            </a:r>
            <a:r>
              <a:rPr lang="en-US" dirty="0"/>
              <a:t>within peace keeping missions as well as the staff members of UN missions.</a:t>
            </a:r>
            <a:endParaRPr lang="en-GB" dirty="0"/>
          </a:p>
        </p:txBody>
      </p:sp>
    </p:spTree>
    <p:extLst>
      <p:ext uri="{BB962C8B-B14F-4D97-AF65-F5344CB8AC3E}">
        <p14:creationId xmlns:p14="http://schemas.microsoft.com/office/powerpoint/2010/main" xmlns="" val="494831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SCR 1325</a:t>
            </a:r>
            <a:endParaRPr lang="en-GB" dirty="0"/>
          </a:p>
        </p:txBody>
      </p:sp>
      <p:sp>
        <p:nvSpPr>
          <p:cNvPr id="3" name="Content Placeholder 2"/>
          <p:cNvSpPr>
            <a:spLocks noGrp="1"/>
          </p:cNvSpPr>
          <p:nvPr>
            <p:ph idx="1"/>
          </p:nvPr>
        </p:nvSpPr>
        <p:spPr/>
        <p:txBody>
          <a:bodyPr/>
          <a:lstStyle/>
          <a:p>
            <a:r>
              <a:rPr lang="en-US" dirty="0"/>
              <a:t>It promotes women as equal participants in all aspects of international </a:t>
            </a:r>
            <a:r>
              <a:rPr lang="en-US" dirty="0" smtClean="0"/>
              <a:t>peace and </a:t>
            </a:r>
            <a:r>
              <a:rPr lang="en-US" dirty="0"/>
              <a:t>security and </a:t>
            </a:r>
            <a:endParaRPr lang="en-US" dirty="0" smtClean="0"/>
          </a:p>
          <a:p>
            <a:r>
              <a:rPr lang="en-US" dirty="0" err="1" smtClean="0"/>
              <a:t>Emphasises</a:t>
            </a:r>
            <a:r>
              <a:rPr lang="en-US" dirty="0" smtClean="0"/>
              <a:t> </a:t>
            </a:r>
            <a:r>
              <a:rPr lang="en-US" dirty="0"/>
              <a:t>the need to integrate gendered and inclusive </a:t>
            </a:r>
            <a:r>
              <a:rPr lang="en-US" dirty="0" smtClean="0"/>
              <a:t>approaches to </a:t>
            </a:r>
            <a:r>
              <a:rPr lang="en-US" dirty="0"/>
              <a:t>sustainable peace and development, while highlighting the continued </a:t>
            </a:r>
            <a:r>
              <a:rPr lang="en-US" dirty="0" smtClean="0"/>
              <a:t>targeting of </a:t>
            </a:r>
            <a:r>
              <a:rPr lang="en-US" dirty="0"/>
              <a:t>women for egregious abuses in conflict situations.</a:t>
            </a:r>
            <a:endParaRPr lang="en-GB" dirty="0"/>
          </a:p>
        </p:txBody>
      </p:sp>
    </p:spTree>
    <p:extLst>
      <p:ext uri="{BB962C8B-B14F-4D97-AF65-F5344CB8AC3E}">
        <p14:creationId xmlns:p14="http://schemas.microsoft.com/office/powerpoint/2010/main" xmlns="" val="152486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Critique of SCR 1325</a:t>
            </a:r>
            <a:endParaRPr lang="en-GB" dirty="0"/>
          </a:p>
        </p:txBody>
      </p:sp>
      <p:sp>
        <p:nvSpPr>
          <p:cNvPr id="3" name="Content Placeholder 2"/>
          <p:cNvSpPr>
            <a:spLocks noGrp="1"/>
          </p:cNvSpPr>
          <p:nvPr>
            <p:ph idx="1"/>
          </p:nvPr>
        </p:nvSpPr>
        <p:spPr/>
        <p:txBody>
          <a:bodyPr>
            <a:normAutofit fontScale="92500" lnSpcReduction="10000"/>
          </a:bodyPr>
          <a:lstStyle/>
          <a:p>
            <a:r>
              <a:rPr lang="en-US" dirty="0"/>
              <a:t>Although the resolution has the potential to reform the structures and </a:t>
            </a:r>
            <a:r>
              <a:rPr lang="en-US" dirty="0" smtClean="0"/>
              <a:t>systems on </a:t>
            </a:r>
            <a:r>
              <a:rPr lang="en-US" dirty="0"/>
              <a:t>which current peace-making and peace-building rests, doubts persist as to </a:t>
            </a:r>
            <a:r>
              <a:rPr lang="en-US" dirty="0" smtClean="0"/>
              <a:t>whether the </a:t>
            </a:r>
            <a:r>
              <a:rPr lang="en-US" dirty="0"/>
              <a:t>reforms provided for in SCR 1325 are in practice being addressed, let </a:t>
            </a:r>
            <a:r>
              <a:rPr lang="en-US" dirty="0" smtClean="0"/>
              <a:t>alone implemented.</a:t>
            </a:r>
          </a:p>
          <a:p>
            <a:r>
              <a:rPr lang="en-US" dirty="0"/>
              <a:t>The widely acknowledged weakness of this resolution is that there is no </a:t>
            </a:r>
            <a:r>
              <a:rPr lang="en-US" dirty="0" smtClean="0"/>
              <a:t>component that </a:t>
            </a:r>
            <a:r>
              <a:rPr lang="en-US" dirty="0"/>
              <a:t>compels states to act. </a:t>
            </a:r>
            <a:endParaRPr lang="en-US" dirty="0" smtClean="0"/>
          </a:p>
          <a:p>
            <a:r>
              <a:rPr lang="en-US" dirty="0" smtClean="0"/>
              <a:t>The </a:t>
            </a:r>
            <a:r>
              <a:rPr lang="en-US" dirty="0"/>
              <a:t>lack of monitoring and reporting </a:t>
            </a:r>
            <a:r>
              <a:rPr lang="en-US" dirty="0" smtClean="0"/>
              <a:t>mechanisms </a:t>
            </a:r>
            <a:r>
              <a:rPr lang="en-US" dirty="0"/>
              <a:t>and the absence of clearly identified targets that would need to be attained </a:t>
            </a:r>
            <a:r>
              <a:rPr lang="en-US" dirty="0" smtClean="0"/>
              <a:t>within pre-determined </a:t>
            </a:r>
            <a:r>
              <a:rPr lang="en-US" dirty="0"/>
              <a:t>time frames are also problematic</a:t>
            </a:r>
            <a:r>
              <a:rPr lang="en-US" dirty="0" smtClean="0"/>
              <a:t>.</a:t>
            </a:r>
          </a:p>
          <a:p>
            <a:r>
              <a:rPr lang="en-US" dirty="0"/>
              <a:t>S</a:t>
            </a:r>
            <a:r>
              <a:rPr lang="en-US" dirty="0" smtClean="0"/>
              <a:t>low </a:t>
            </a:r>
            <a:r>
              <a:rPr lang="en-US" dirty="0"/>
              <a:t>and ad-hoc </a:t>
            </a:r>
            <a:r>
              <a:rPr lang="en-US" dirty="0" smtClean="0"/>
              <a:t>measures are adopted </a:t>
            </a:r>
            <a:r>
              <a:rPr lang="en-US" dirty="0"/>
              <a:t>by the international community to implement SCR 1325 </a:t>
            </a:r>
            <a:r>
              <a:rPr lang="en-US" dirty="0" smtClean="0"/>
              <a:t>– this has prompted the </a:t>
            </a:r>
            <a:r>
              <a:rPr lang="en-US" dirty="0"/>
              <a:t>development of ‘action plans’ as a possible way forward.</a:t>
            </a:r>
            <a:endParaRPr lang="en-GB" dirty="0"/>
          </a:p>
        </p:txBody>
      </p:sp>
    </p:spTree>
    <p:extLst>
      <p:ext uri="{BB962C8B-B14F-4D97-AF65-F5344CB8AC3E}">
        <p14:creationId xmlns:p14="http://schemas.microsoft.com/office/powerpoint/2010/main" xmlns="" val="2177504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TotalTime>
  <Words>1815</Words>
  <Application>Microsoft Office PowerPoint</Application>
  <PresentationFormat>Custom</PresentationFormat>
  <Paragraphs>102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“Peace and Security from a Global and Sudan/Uganda Perspectives”</vt:lpstr>
      <vt:lpstr>Introduction </vt:lpstr>
      <vt:lpstr>Assumptions of women peace and security</vt:lpstr>
      <vt:lpstr>Results of this thinking</vt:lpstr>
      <vt:lpstr>Security Council Resolution 1325</vt:lpstr>
      <vt:lpstr>Security Council Resolution 1325</vt:lpstr>
      <vt:lpstr>SCR1325</vt:lpstr>
      <vt:lpstr>SCR 1325</vt:lpstr>
      <vt:lpstr>Critique of SCR 1325</vt:lpstr>
      <vt:lpstr>Action Plans</vt:lpstr>
      <vt:lpstr>National Action Plans</vt:lpstr>
      <vt:lpstr>Who participates in developing National Action Plans</vt:lpstr>
      <vt:lpstr>Slide 13</vt:lpstr>
      <vt:lpstr>The Uganda National Action Plan</vt:lpstr>
      <vt:lpstr>Goals of the Action Plan</vt:lpstr>
      <vt:lpstr>Challenges in implementation of Action Plans</vt:lpstr>
      <vt:lpstr>Slide 17</vt:lpstr>
      <vt:lpstr>Slide 18</vt:lpstr>
      <vt:lpstr>Slide 19</vt:lpstr>
      <vt:lpstr>Way forward</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hasifa kabejja</cp:lastModifiedBy>
  <cp:revision>30</cp:revision>
  <dcterms:created xsi:type="dcterms:W3CDTF">2017-02-14T08:55:47Z</dcterms:created>
  <dcterms:modified xsi:type="dcterms:W3CDTF">2017-02-17T16:47:48Z</dcterms:modified>
</cp:coreProperties>
</file>